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6" r:id="rId6"/>
  </p:sldMasterIdLst>
  <p:notesMasterIdLst>
    <p:notesMasterId r:id="rId46"/>
  </p:notesMasterIdLst>
  <p:sldIdLst>
    <p:sldId id="256" r:id="rId7"/>
    <p:sldId id="258" r:id="rId8"/>
    <p:sldId id="259" r:id="rId9"/>
    <p:sldId id="264" r:id="rId10"/>
    <p:sldId id="260" r:id="rId11"/>
    <p:sldId id="261" r:id="rId12"/>
    <p:sldId id="262" r:id="rId13"/>
    <p:sldId id="345" r:id="rId14"/>
    <p:sldId id="346" r:id="rId15"/>
    <p:sldId id="286" r:id="rId16"/>
    <p:sldId id="331" r:id="rId17"/>
    <p:sldId id="287" r:id="rId18"/>
    <p:sldId id="288" r:id="rId19"/>
    <p:sldId id="307" r:id="rId20"/>
    <p:sldId id="341" r:id="rId21"/>
    <p:sldId id="277" r:id="rId22"/>
    <p:sldId id="278" r:id="rId23"/>
    <p:sldId id="279" r:id="rId24"/>
    <p:sldId id="306" r:id="rId25"/>
    <p:sldId id="320" r:id="rId26"/>
    <p:sldId id="292" r:id="rId27"/>
    <p:sldId id="293" r:id="rId28"/>
    <p:sldId id="289" r:id="rId29"/>
    <p:sldId id="336" r:id="rId30"/>
    <p:sldId id="273" r:id="rId31"/>
    <p:sldId id="274" r:id="rId32"/>
    <p:sldId id="344" r:id="rId33"/>
    <p:sldId id="343" r:id="rId34"/>
    <p:sldId id="342" r:id="rId35"/>
    <p:sldId id="337" r:id="rId36"/>
    <p:sldId id="263" r:id="rId37"/>
    <p:sldId id="257" r:id="rId38"/>
    <p:sldId id="333" r:id="rId39"/>
    <p:sldId id="334" r:id="rId40"/>
    <p:sldId id="338" r:id="rId41"/>
    <p:sldId id="335" r:id="rId42"/>
    <p:sldId id="282" r:id="rId43"/>
    <p:sldId id="340" r:id="rId44"/>
    <p:sldId id="265" r:id="rId4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CCFFFF"/>
    <a:srgbClr val="66FF66"/>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659" autoAdjust="0"/>
  </p:normalViewPr>
  <p:slideViewPr>
    <p:cSldViewPr snapToGrid="0">
      <p:cViewPr varScale="1">
        <p:scale>
          <a:sx n="57" d="100"/>
          <a:sy n="57" d="100"/>
        </p:scale>
        <p:origin x="12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458733-EB31-4275-86B6-7D1BB705CF7D}" type="datetimeFigureOut">
              <a:rPr lang="en-GB" smtClean="0"/>
              <a:t>07/02/2025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8968587-54E6-4507-9FAB-4FC20D0E103A}" type="slidenum">
              <a:rPr lang="en-GB" smtClean="0"/>
              <a:t>‹#›</a:t>
            </a:fld>
            <a:endParaRPr lang="en-GB"/>
          </a:p>
        </p:txBody>
      </p:sp>
    </p:spTree>
    <p:extLst>
      <p:ext uri="{BB962C8B-B14F-4D97-AF65-F5344CB8AC3E}">
        <p14:creationId xmlns:p14="http://schemas.microsoft.com/office/powerpoint/2010/main" val="3209026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67491ADA-7A57-4669-BE7B-7D5534AABD76}"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GB" altLang="en-US"/>
              <a:t>Beaumanor Outdoor Learning Centre is Leicestershire County Council’s outdoor education provision. </a:t>
            </a:r>
          </a:p>
          <a:p>
            <a:pPr eaLnBrk="1" hangingPunct="1"/>
            <a:r>
              <a:rPr lang="en-GB" altLang="en-US"/>
              <a:t>Some views of the hall, showing the Victorian grandeur of the interior staircase.  Also, a shot of the dining hall where the pupils will have their evening meals.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5846E5B0-8E53-4C37-BFDD-AD293A80E56D}"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GB" altLang="en-US"/>
              <a:t>The children will be given the task of building a water-tight shelter in the woods at Beaumanor.  Their instructor will throw a bucket of water on to their shelter to see how successfully the task has been completed. The activity calls upon students design skills and the ability to work as part of a team. The essentials for survival will be explored and how these requirements might be met. </a:t>
            </a:r>
          </a:p>
          <a:p>
            <a:pPr eaLnBrk="1" hangingPunct="1"/>
            <a:r>
              <a:rPr lang="en-GB" altLang="en-US"/>
              <a:t>They will then have some soup around a campfire.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a:p>
        </p:txBody>
      </p:sp>
      <p:sp>
        <p:nvSpPr>
          <p:cNvPr id="54276" name="Slide Number Placeholder 3"/>
          <p:cNvSpPr>
            <a:spLocks noGrp="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D4EF2862-BEAB-40C1-AB40-47BA8F0B9A25}"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346A529D-A552-412A-B6F0-99600162DF43}"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GB" altLang="en-US"/>
          </a:p>
          <a:p>
            <a:pPr eaLnBrk="1" hangingPunct="1"/>
            <a:r>
              <a:rPr lang="en-GB" altLang="en-US"/>
              <a:t>Working in small groups will construct a bridge consisting of wooden poles and ropes. The bridge is then used to cross the stream, ideally without without falling in!</a:t>
            </a:r>
          </a:p>
          <a:p>
            <a:pPr eaLnBrk="1" hangingPunct="1"/>
            <a:r>
              <a:rPr lang="en-GB" altLang="en-US"/>
              <a:t>They will be taught a selection of knots and lashings to enable them to build safe structures.</a:t>
            </a:r>
          </a:p>
          <a:p>
            <a:pPr eaLnBrk="1" hangingPunct="1"/>
            <a:r>
              <a:rPr lang="en-GB" altLang="en-US"/>
              <a:t>It is an exercise calling for leadership, co-operation, planning and design skills.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05ED15F3-3D4A-4F3C-9909-747A27C06DB7}"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GB" altLang="en-US"/>
              <a:t>The group will take part in a series of challenges that will help them use their team working skills.  This is physical and mentally challenging session.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54776811-84E4-4A50-9DA2-3085C5282285}"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23</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GB" altLang="en-US"/>
              <a:t>The young people  ( and group leaders!) will be encouraged to attempt the aerial trek, an obstacle course 6 metres off the ground, and have a go on the zip wire.  This is an exhilarating experience and the participants will gain a great sense of personal development from this.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968587-54E6-4507-9FAB-4FC20D0E103A}" type="slidenum">
              <a:rPr lang="en-GB" smtClean="0"/>
              <a:t>32</a:t>
            </a:fld>
            <a:endParaRPr lang="en-GB"/>
          </a:p>
        </p:txBody>
      </p:sp>
    </p:spTree>
    <p:extLst>
      <p:ext uri="{BB962C8B-B14F-4D97-AF65-F5344CB8AC3E}">
        <p14:creationId xmlns:p14="http://schemas.microsoft.com/office/powerpoint/2010/main" val="1519786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en-US" altLang="en-US"/>
              <a:t>Suncream:-  we recommend factor 30 as a minimum requirement. </a:t>
            </a:r>
          </a:p>
          <a:p>
            <a:r>
              <a:rPr lang="en-US" altLang="en-US"/>
              <a:t>A rucksack is a good way to carry the sleeping bag – pack sleeping directly into the rucksack. </a:t>
            </a:r>
          </a:p>
        </p:txBody>
      </p:sp>
      <p:sp>
        <p:nvSpPr>
          <p:cNvPr id="67588" name="Slide Number Placeholder 3"/>
          <p:cNvSpPr>
            <a:spLocks noGrp="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E354FF00-2346-4D36-B0C1-44C5BEF29BA9}" type="slidenum">
              <a:rPr kumimoji="0" lang="en-GB"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30275" rtl="0" eaLnBrk="1" fontAlgn="auto" latinLnBrk="0" hangingPunct="1">
                <a:lnSpc>
                  <a:spcPct val="100000"/>
                </a:lnSpc>
                <a:spcBef>
                  <a:spcPts val="0"/>
                </a:spcBef>
                <a:spcAft>
                  <a:spcPts val="0"/>
                </a:spcAft>
                <a:buClrTx/>
                <a:buSzTx/>
                <a:buFontTx/>
                <a:buNone/>
                <a:tabLst/>
                <a:defRPr/>
              </a:pPr>
              <a:t>33</a:t>
            </a:fld>
            <a:endParaRPr kumimoji="0" lang="en-GB"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1F3F15BD-C87C-4653-80E7-3921A56095FC}" type="slidenum">
              <a:rPr kumimoji="0" lang="en-GB"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30275" rtl="0" eaLnBrk="1" fontAlgn="auto" latinLnBrk="0" hangingPunct="1">
                <a:lnSpc>
                  <a:spcPct val="100000"/>
                </a:lnSpc>
                <a:spcBef>
                  <a:spcPts val="0"/>
                </a:spcBef>
                <a:spcAft>
                  <a:spcPts val="0"/>
                </a:spcAft>
                <a:buClrTx/>
                <a:buSzTx/>
                <a:buFontTx/>
                <a:buNone/>
                <a:tabLst/>
                <a:defRPr/>
              </a:pPr>
              <a:t>34</a:t>
            </a:fld>
            <a:endParaRPr kumimoji="0" lang="en-GB"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GB" altLang="en-US" dirty="0"/>
              <a:t>All specialist equipment is provided such as helmets and harnesses and children are shown how to put them on.  Instructors always check that it is fitted correctly before the children start any activities.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4A507939-117B-45A2-8A90-9C2E4DEF4719}"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37</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GB" altLang="en-US" dirty="0"/>
              <a:t>There is a small selection of evening activities form which the school will have selected:</a:t>
            </a:r>
          </a:p>
          <a:p>
            <a:pPr eaLnBrk="1" hangingPunct="1"/>
            <a:r>
              <a:rPr lang="en-GB" altLang="en-US" dirty="0"/>
              <a:t>Murder Mystery:</a:t>
            </a:r>
          </a:p>
          <a:p>
            <a:pPr eaLnBrk="1" hangingPunct="1"/>
            <a:r>
              <a:rPr lang="en-GB" altLang="en-US" dirty="0"/>
              <a:t>The group will do MM around the site, looking for clues to solve a mystery, inspired by the Victorian history of the house.</a:t>
            </a:r>
          </a:p>
          <a:p>
            <a:pPr eaLnBrk="1" hangingPunct="1"/>
            <a:r>
              <a:rPr lang="en-GB" altLang="en-US" dirty="0"/>
              <a:t>Cellars:</a:t>
            </a:r>
          </a:p>
          <a:p>
            <a:pPr eaLnBrk="1" hangingPunct="1"/>
            <a:r>
              <a:rPr lang="en-GB" altLang="en-US" dirty="0"/>
              <a:t>The group will play ‘Hide and Seek’ in the cellars.   The session starts with some lights on, which are gradually dimmed.  This activity enables children to overcome a fear of the dark  This activity is  usually a highlight of the trip.</a:t>
            </a:r>
          </a:p>
          <a:p>
            <a:pPr eaLnBrk="1" hangingPunct="1"/>
            <a:endParaRPr lang="en-GB" altLang="en-US" dirty="0"/>
          </a:p>
          <a:p>
            <a:pPr eaLnBrk="1" hangingPunct="1"/>
            <a:r>
              <a:rPr lang="en-GB" altLang="en-US" dirty="0"/>
              <a:t>Gym Games:</a:t>
            </a:r>
          </a:p>
          <a:p>
            <a:pPr eaLnBrk="1" hangingPunct="1"/>
            <a:r>
              <a:rPr lang="en-GB" altLang="en-US" dirty="0"/>
              <a:t>The children will play a selection of sport games in the gym or on the field – light and weather depending!</a:t>
            </a:r>
          </a:p>
          <a:p>
            <a:pPr eaLnBrk="1" hangingPunct="1"/>
            <a:endParaRPr lang="en-GB" altLang="en-US" dirty="0"/>
          </a:p>
          <a:p>
            <a:pPr eaLnBrk="1" hangingPunct="1"/>
            <a:r>
              <a:rPr lang="en-GB" altLang="en-US" dirty="0"/>
              <a:t>Campfire:</a:t>
            </a:r>
          </a:p>
          <a:p>
            <a:pPr eaLnBrk="1" hangingPunct="1"/>
            <a:r>
              <a:rPr lang="en-GB" altLang="en-US" dirty="0"/>
              <a:t>The children will sit around a campfire and play a few games.  Visiting staff are more than welcome to lead singing round the campfire!</a:t>
            </a:r>
          </a:p>
          <a:p>
            <a:pPr eaLnBrk="1" hangingPunct="1"/>
            <a:r>
              <a:rPr lang="en-GB" altLang="en-US" dirty="0"/>
              <a:t>Night Line:</a:t>
            </a:r>
          </a:p>
          <a:p>
            <a:pPr eaLnBrk="1" hangingPunct="1"/>
            <a:r>
              <a:rPr lang="en-GB" altLang="en-US" dirty="0"/>
              <a:t>The night line is a rope trail running through our beautiful woodlands across numerous man-made obstacles. Participants follow the course blindfolded, meaning that other senses (and perhaps good communication from a sighted helper) must be relied upon to enable a safe and successful circuit of the course.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968587-54E6-4507-9FAB-4FC20D0E103A}" type="slidenum">
              <a:rPr lang="en-GB" smtClean="0"/>
              <a:t>39</a:t>
            </a:fld>
            <a:endParaRPr lang="en-GB"/>
          </a:p>
        </p:txBody>
      </p:sp>
    </p:spTree>
    <p:extLst>
      <p:ext uri="{BB962C8B-B14F-4D97-AF65-F5344CB8AC3E}">
        <p14:creationId xmlns:p14="http://schemas.microsoft.com/office/powerpoint/2010/main" val="210698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67491ADA-7A57-4669-BE7B-7D5534AABD76}"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GB" altLang="en-US" dirty="0"/>
              <a:t>Beaumanor Outdoor Learning Centre is Leicestershire County Council’s outdoor education provision. </a:t>
            </a:r>
          </a:p>
          <a:p>
            <a:pPr eaLnBrk="1" hangingPunct="1"/>
            <a:r>
              <a:rPr lang="en-GB" altLang="en-US" dirty="0"/>
              <a:t>Some views of the hall, showing the Victorian grandeur of the interior staircase.  Also, a shot of the dining hall where the pupils will have their evening meals.</a:t>
            </a:r>
          </a:p>
        </p:txBody>
      </p:sp>
    </p:spTree>
    <p:extLst>
      <p:ext uri="{BB962C8B-B14F-4D97-AF65-F5344CB8AC3E}">
        <p14:creationId xmlns:p14="http://schemas.microsoft.com/office/powerpoint/2010/main" val="91163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7EFAB05C-6D5F-4217-8924-F4711AE9E3EF}"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GB" altLang="en-US"/>
              <a:t>Some views of the ‘Park’.  A picture of the cabins and the grounds.  Sometimes there are campers, so a standing camp is set up in the summer term.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C39FE606-880E-4894-AEEC-0D259C015674}"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GB" altLang="en-US"/>
              <a:t>The staff at Beaumanor believe passionately in the value of Outdoor Education and the benefits high quality outdoor learning can contribute to a young persons education. We will always try and work with schools to ensure the experiences we deliver to young people make a positive contribution to the school based curriculum. </a:t>
            </a:r>
          </a:p>
          <a:p>
            <a:pPr eaLnBrk="1" hangingPunct="1"/>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2553E384-D175-498A-9E9A-425FD4C8FB10}"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GB" altLang="en-US" dirty="0"/>
              <a:t>This is a series of team activities designed to familiarise the group with the staff, site and what lies ahead, preparing them for challenge, adventure, working together and fun.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2553E384-D175-498A-9E9A-425FD4C8FB10}"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GB" altLang="en-US" dirty="0"/>
              <a:t>This is a series of team activities designed to familiarise the group with the staff, site and what lies ahead, preparing them for challenge, adventure, working together and fun.</a:t>
            </a:r>
          </a:p>
        </p:txBody>
      </p:sp>
    </p:spTree>
    <p:extLst>
      <p:ext uri="{BB962C8B-B14F-4D97-AF65-F5344CB8AC3E}">
        <p14:creationId xmlns:p14="http://schemas.microsoft.com/office/powerpoint/2010/main" val="488886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0173EB72-9F9D-4086-9486-E10B481044AE}"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GB" altLang="en-US" dirty="0"/>
          </a:p>
          <a:p>
            <a:pPr eaLnBrk="1" hangingPunct="1"/>
            <a:endParaRPr lang="en-GB" altLang="en-US" dirty="0"/>
          </a:p>
          <a:p>
            <a:pPr eaLnBrk="1" hangingPunct="1"/>
            <a:r>
              <a:rPr lang="en-GB" altLang="en-US" dirty="0"/>
              <a:t>Beaumanor has both indoor and outdoor archery ranges. </a:t>
            </a:r>
          </a:p>
          <a:p>
            <a:pPr eaLnBrk="1" hangingPunct="1"/>
            <a:endParaRPr lang="en-GB" altLang="en-US" dirty="0"/>
          </a:p>
          <a:p>
            <a:pPr eaLnBrk="1" hangingPunct="1"/>
            <a:r>
              <a:rPr lang="en-GB" altLang="en-US" dirty="0"/>
              <a:t>All instructors have been CRB checked.  All instructors have relevant National Governing Body qualifications to be able to deliver the adventure activities.</a:t>
            </a:r>
          </a:p>
          <a:p>
            <a:pPr eaLnBrk="1" hangingPunct="1"/>
            <a:endParaRPr lang="en-GB" altLang="en-US" dirty="0"/>
          </a:p>
          <a:p>
            <a:pPr eaLnBrk="1" hangingPunct="1"/>
            <a:r>
              <a:rPr lang="en-GB" altLang="en-US" dirty="0"/>
              <a:t>The activities your children will do:</a:t>
            </a:r>
          </a:p>
          <a:p>
            <a:pPr eaLnBrk="1" hangingPunct="1"/>
            <a:endParaRPr lang="en-GB" altLang="en-US" dirty="0"/>
          </a:p>
          <a:p>
            <a:pPr eaLnBrk="1" hangingPunct="1"/>
            <a:r>
              <a:rPr lang="en-GB" altLang="en-US" dirty="0"/>
              <a:t>Archery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77451D24-E1B5-4167-897F-AD49E92464B7}"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GB" altLang="en-US" dirty="0"/>
              <a:t>Canoeing is based at Proctors.  You will be taken there by minibus.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66C094E9-593F-4AAA-AE2C-54D65B510250}"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GB" altLang="en-US"/>
              <a:t>Climbing can take place on the indoor wall or on the walls on the High Ropes Tower.  Children learn the basics in climbing and may do some paired belaying, where they support each other.  This activity requires both believe in oneself and trust in others.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BC3F-2059-4DE1-8DE8-7EF9ABAD24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092D4BB-5A07-4D5E-BC72-741C6D470F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E0440E-FC41-4FD7-9816-2C668EDD1A3C}"/>
              </a:ext>
            </a:extLst>
          </p:cNvPr>
          <p:cNvSpPr>
            <a:spLocks noGrp="1"/>
          </p:cNvSpPr>
          <p:nvPr>
            <p:ph type="dt" sz="half" idx="10"/>
          </p:nvPr>
        </p:nvSpPr>
        <p:spPr/>
        <p:txBody>
          <a:bodyPr/>
          <a:lstStyle/>
          <a:p>
            <a:fld id="{28D4E1D4-32FC-41B8-A885-2B6205A20215}" type="datetimeFigureOut">
              <a:rPr lang="en-GB" smtClean="0"/>
              <a:t>07/02/2025</a:t>
            </a:fld>
            <a:endParaRPr lang="en-GB"/>
          </a:p>
        </p:txBody>
      </p:sp>
      <p:sp>
        <p:nvSpPr>
          <p:cNvPr id="5" name="Footer Placeholder 4">
            <a:extLst>
              <a:ext uri="{FF2B5EF4-FFF2-40B4-BE49-F238E27FC236}">
                <a16:creationId xmlns:a16="http://schemas.microsoft.com/office/drawing/2014/main" id="{667DA85E-14D5-4FE1-9842-4717E6D81E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B600E8-CDAC-4734-9AF8-BF7D4FF925D8}"/>
              </a:ext>
            </a:extLst>
          </p:cNvPr>
          <p:cNvSpPr>
            <a:spLocks noGrp="1"/>
          </p:cNvSpPr>
          <p:nvPr>
            <p:ph type="sldNum" sz="quarter" idx="12"/>
          </p:nvPr>
        </p:nvSpPr>
        <p:spPr/>
        <p:txBody>
          <a:bodyPr/>
          <a:lstStyle/>
          <a:p>
            <a:fld id="{F40AFA05-89FF-469E-B8F9-29BE318899C6}" type="slidenum">
              <a:rPr lang="en-GB" smtClean="0"/>
              <a:t>‹#›</a:t>
            </a:fld>
            <a:endParaRPr lang="en-GB"/>
          </a:p>
        </p:txBody>
      </p:sp>
    </p:spTree>
    <p:extLst>
      <p:ext uri="{BB962C8B-B14F-4D97-AF65-F5344CB8AC3E}">
        <p14:creationId xmlns:p14="http://schemas.microsoft.com/office/powerpoint/2010/main" val="413641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EF228-69F3-4822-A6DE-35BE19A07F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723C0A-A582-4FCC-BFF5-C83D32A703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6D754B-FE27-4FF9-80D6-49AC7A9738BF}"/>
              </a:ext>
            </a:extLst>
          </p:cNvPr>
          <p:cNvSpPr>
            <a:spLocks noGrp="1"/>
          </p:cNvSpPr>
          <p:nvPr>
            <p:ph type="dt" sz="half" idx="10"/>
          </p:nvPr>
        </p:nvSpPr>
        <p:spPr/>
        <p:txBody>
          <a:bodyPr/>
          <a:lstStyle/>
          <a:p>
            <a:fld id="{28D4E1D4-32FC-41B8-A885-2B6205A20215}" type="datetimeFigureOut">
              <a:rPr lang="en-GB" smtClean="0"/>
              <a:t>07/02/2025</a:t>
            </a:fld>
            <a:endParaRPr lang="en-GB"/>
          </a:p>
        </p:txBody>
      </p:sp>
      <p:sp>
        <p:nvSpPr>
          <p:cNvPr id="5" name="Footer Placeholder 4">
            <a:extLst>
              <a:ext uri="{FF2B5EF4-FFF2-40B4-BE49-F238E27FC236}">
                <a16:creationId xmlns:a16="http://schemas.microsoft.com/office/drawing/2014/main" id="{A5A5A7EE-80B0-4D61-BE36-FCDAC1FBDA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2B1F12-5AA0-452A-9380-6CA202304FDD}"/>
              </a:ext>
            </a:extLst>
          </p:cNvPr>
          <p:cNvSpPr>
            <a:spLocks noGrp="1"/>
          </p:cNvSpPr>
          <p:nvPr>
            <p:ph type="sldNum" sz="quarter" idx="12"/>
          </p:nvPr>
        </p:nvSpPr>
        <p:spPr/>
        <p:txBody>
          <a:bodyPr/>
          <a:lstStyle/>
          <a:p>
            <a:fld id="{F40AFA05-89FF-469E-B8F9-29BE318899C6}" type="slidenum">
              <a:rPr lang="en-GB" smtClean="0"/>
              <a:t>‹#›</a:t>
            </a:fld>
            <a:endParaRPr lang="en-GB"/>
          </a:p>
        </p:txBody>
      </p:sp>
    </p:spTree>
    <p:extLst>
      <p:ext uri="{BB962C8B-B14F-4D97-AF65-F5344CB8AC3E}">
        <p14:creationId xmlns:p14="http://schemas.microsoft.com/office/powerpoint/2010/main" val="2330069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389DA9-3B53-4FB2-B405-68E79825DE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771931-4A46-4158-A8AA-AD0523E993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22CD28-9FF3-45A7-A847-F4B00A8DE57C}"/>
              </a:ext>
            </a:extLst>
          </p:cNvPr>
          <p:cNvSpPr>
            <a:spLocks noGrp="1"/>
          </p:cNvSpPr>
          <p:nvPr>
            <p:ph type="dt" sz="half" idx="10"/>
          </p:nvPr>
        </p:nvSpPr>
        <p:spPr/>
        <p:txBody>
          <a:bodyPr/>
          <a:lstStyle/>
          <a:p>
            <a:fld id="{28D4E1D4-32FC-41B8-A885-2B6205A20215}" type="datetimeFigureOut">
              <a:rPr lang="en-GB" smtClean="0"/>
              <a:t>07/02/2025</a:t>
            </a:fld>
            <a:endParaRPr lang="en-GB"/>
          </a:p>
        </p:txBody>
      </p:sp>
      <p:sp>
        <p:nvSpPr>
          <p:cNvPr id="5" name="Footer Placeholder 4">
            <a:extLst>
              <a:ext uri="{FF2B5EF4-FFF2-40B4-BE49-F238E27FC236}">
                <a16:creationId xmlns:a16="http://schemas.microsoft.com/office/drawing/2014/main" id="{E5DCDD22-6F5C-4DE5-9289-86E905A955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1C4EEA-A771-4981-8649-ABC1F16CF012}"/>
              </a:ext>
            </a:extLst>
          </p:cNvPr>
          <p:cNvSpPr>
            <a:spLocks noGrp="1"/>
          </p:cNvSpPr>
          <p:nvPr>
            <p:ph type="sldNum" sz="quarter" idx="12"/>
          </p:nvPr>
        </p:nvSpPr>
        <p:spPr/>
        <p:txBody>
          <a:bodyPr/>
          <a:lstStyle/>
          <a:p>
            <a:fld id="{F40AFA05-89FF-469E-B8F9-29BE318899C6}" type="slidenum">
              <a:rPr lang="en-GB" smtClean="0"/>
              <a:t>‹#›</a:t>
            </a:fld>
            <a:endParaRPr lang="en-GB"/>
          </a:p>
        </p:txBody>
      </p:sp>
    </p:spTree>
    <p:extLst>
      <p:ext uri="{BB962C8B-B14F-4D97-AF65-F5344CB8AC3E}">
        <p14:creationId xmlns:p14="http://schemas.microsoft.com/office/powerpoint/2010/main" val="2461836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5814887"/>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419477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3137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55172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42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1758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767379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972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FD23-8D1A-4D52-8DE6-16891FAD2B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7F085F-67C7-4541-B3E0-FD68790955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72F0AD-0189-4EE2-B885-C918A14512DB}"/>
              </a:ext>
            </a:extLst>
          </p:cNvPr>
          <p:cNvSpPr>
            <a:spLocks noGrp="1"/>
          </p:cNvSpPr>
          <p:nvPr>
            <p:ph type="dt" sz="half" idx="10"/>
          </p:nvPr>
        </p:nvSpPr>
        <p:spPr/>
        <p:txBody>
          <a:bodyPr/>
          <a:lstStyle/>
          <a:p>
            <a:fld id="{28D4E1D4-32FC-41B8-A885-2B6205A20215}" type="datetimeFigureOut">
              <a:rPr lang="en-GB" smtClean="0"/>
              <a:t>07/02/2025</a:t>
            </a:fld>
            <a:endParaRPr lang="en-GB"/>
          </a:p>
        </p:txBody>
      </p:sp>
      <p:sp>
        <p:nvSpPr>
          <p:cNvPr id="5" name="Footer Placeholder 4">
            <a:extLst>
              <a:ext uri="{FF2B5EF4-FFF2-40B4-BE49-F238E27FC236}">
                <a16:creationId xmlns:a16="http://schemas.microsoft.com/office/drawing/2014/main" id="{E3F71321-B1C3-4163-99C6-864C5F9A2D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D22B85-318B-4638-BFC6-8B003F8FFEBD}"/>
              </a:ext>
            </a:extLst>
          </p:cNvPr>
          <p:cNvSpPr>
            <a:spLocks noGrp="1"/>
          </p:cNvSpPr>
          <p:nvPr>
            <p:ph type="sldNum" sz="quarter" idx="12"/>
          </p:nvPr>
        </p:nvSpPr>
        <p:spPr/>
        <p:txBody>
          <a:bodyPr/>
          <a:lstStyle/>
          <a:p>
            <a:fld id="{F40AFA05-89FF-469E-B8F9-29BE318899C6}" type="slidenum">
              <a:rPr lang="en-GB" smtClean="0"/>
              <a:t>‹#›</a:t>
            </a:fld>
            <a:endParaRPr lang="en-GB"/>
          </a:p>
        </p:txBody>
      </p:sp>
    </p:spTree>
    <p:extLst>
      <p:ext uri="{BB962C8B-B14F-4D97-AF65-F5344CB8AC3E}">
        <p14:creationId xmlns:p14="http://schemas.microsoft.com/office/powerpoint/2010/main" val="3995717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59611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03345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6456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8340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8259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6821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6229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55572" y="251710"/>
            <a:ext cx="7280857" cy="1784194"/>
          </a:xfrm>
        </p:spPr>
        <p:txBody>
          <a:bodyPr anchor="b"/>
          <a:lstStyle>
            <a:lvl1pPr algn="ctr">
              <a:defRPr sz="4500"/>
            </a:lvl1pPr>
          </a:lstStyle>
          <a:p>
            <a:r>
              <a:rPr lang="en-GB"/>
              <a:t>Click to edit Master title style</a:t>
            </a:r>
            <a:endParaRPr lang="en-GB" dirty="0"/>
          </a:p>
        </p:txBody>
      </p:sp>
      <p:sp>
        <p:nvSpPr>
          <p:cNvPr id="3" name="Subtitle 2"/>
          <p:cNvSpPr>
            <a:spLocks noGrp="1"/>
          </p:cNvSpPr>
          <p:nvPr>
            <p:ph type="subTitle" idx="1"/>
          </p:nvPr>
        </p:nvSpPr>
        <p:spPr>
          <a:xfrm>
            <a:off x="2455572" y="2275514"/>
            <a:ext cx="728085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cxnSp>
        <p:nvCxnSpPr>
          <p:cNvPr id="7" name="Straight Connector 6"/>
          <p:cNvCxnSpPr/>
          <p:nvPr userDrawn="1"/>
        </p:nvCxnSpPr>
        <p:spPr>
          <a:xfrm>
            <a:off x="1" y="6823934"/>
            <a:ext cx="12192001"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797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8405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GB"/>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262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0C605-3166-4D2F-BF4C-D7E068EA93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806BC0-7EBC-4C50-9B35-ED42008B89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2986EE-14BD-4E7B-9D76-679D2F03D973}"/>
              </a:ext>
            </a:extLst>
          </p:cNvPr>
          <p:cNvSpPr>
            <a:spLocks noGrp="1"/>
          </p:cNvSpPr>
          <p:nvPr>
            <p:ph type="dt" sz="half" idx="10"/>
          </p:nvPr>
        </p:nvSpPr>
        <p:spPr/>
        <p:txBody>
          <a:bodyPr/>
          <a:lstStyle/>
          <a:p>
            <a:fld id="{28D4E1D4-32FC-41B8-A885-2B6205A20215}" type="datetimeFigureOut">
              <a:rPr lang="en-GB" smtClean="0"/>
              <a:t>07/02/2025</a:t>
            </a:fld>
            <a:endParaRPr lang="en-GB"/>
          </a:p>
        </p:txBody>
      </p:sp>
      <p:sp>
        <p:nvSpPr>
          <p:cNvPr id="5" name="Footer Placeholder 4">
            <a:extLst>
              <a:ext uri="{FF2B5EF4-FFF2-40B4-BE49-F238E27FC236}">
                <a16:creationId xmlns:a16="http://schemas.microsoft.com/office/drawing/2014/main" id="{11A04E0F-60AD-4DC3-8F53-F8E2A62394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1A85C1-C524-4BB0-BB83-F0A1D187B41C}"/>
              </a:ext>
            </a:extLst>
          </p:cNvPr>
          <p:cNvSpPr>
            <a:spLocks noGrp="1"/>
          </p:cNvSpPr>
          <p:nvPr>
            <p:ph type="sldNum" sz="quarter" idx="12"/>
          </p:nvPr>
        </p:nvSpPr>
        <p:spPr/>
        <p:txBody>
          <a:bodyPr/>
          <a:lstStyle/>
          <a:p>
            <a:fld id="{F40AFA05-89FF-469E-B8F9-29BE318899C6}" type="slidenum">
              <a:rPr lang="en-GB" smtClean="0"/>
              <a:t>‹#›</a:t>
            </a:fld>
            <a:endParaRPr lang="en-GB"/>
          </a:p>
        </p:txBody>
      </p:sp>
    </p:spTree>
    <p:extLst>
      <p:ext uri="{BB962C8B-B14F-4D97-AF65-F5344CB8AC3E}">
        <p14:creationId xmlns:p14="http://schemas.microsoft.com/office/powerpoint/2010/main" val="86534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4064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5258672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0975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7264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GB"/>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9533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GB"/>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690645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8170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7877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3F0D-3A3B-42CE-8C91-B20DFC0BE4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370A82-5592-4999-8099-9FC6E7BBF7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ADB13F-07BE-47B3-9F25-2E65850AB1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40BC183-29D8-40F1-A1DD-BB030DD327CF}"/>
              </a:ext>
            </a:extLst>
          </p:cNvPr>
          <p:cNvSpPr>
            <a:spLocks noGrp="1"/>
          </p:cNvSpPr>
          <p:nvPr>
            <p:ph type="dt" sz="half" idx="10"/>
          </p:nvPr>
        </p:nvSpPr>
        <p:spPr/>
        <p:txBody>
          <a:bodyPr/>
          <a:lstStyle/>
          <a:p>
            <a:fld id="{28D4E1D4-32FC-41B8-A885-2B6205A20215}" type="datetimeFigureOut">
              <a:rPr lang="en-GB" smtClean="0"/>
              <a:t>07/02/2025</a:t>
            </a:fld>
            <a:endParaRPr lang="en-GB"/>
          </a:p>
        </p:txBody>
      </p:sp>
      <p:sp>
        <p:nvSpPr>
          <p:cNvPr id="6" name="Footer Placeholder 5">
            <a:extLst>
              <a:ext uri="{FF2B5EF4-FFF2-40B4-BE49-F238E27FC236}">
                <a16:creationId xmlns:a16="http://schemas.microsoft.com/office/drawing/2014/main" id="{05C4A13F-F6DE-4EDC-8CE1-F42FA6A856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ABE0F3-0022-47E6-8B39-1A1ED4EB95F7}"/>
              </a:ext>
            </a:extLst>
          </p:cNvPr>
          <p:cNvSpPr>
            <a:spLocks noGrp="1"/>
          </p:cNvSpPr>
          <p:nvPr>
            <p:ph type="sldNum" sz="quarter" idx="12"/>
          </p:nvPr>
        </p:nvSpPr>
        <p:spPr/>
        <p:txBody>
          <a:bodyPr/>
          <a:lstStyle/>
          <a:p>
            <a:fld id="{F40AFA05-89FF-469E-B8F9-29BE318899C6}" type="slidenum">
              <a:rPr lang="en-GB" smtClean="0"/>
              <a:t>‹#›</a:t>
            </a:fld>
            <a:endParaRPr lang="en-GB"/>
          </a:p>
        </p:txBody>
      </p:sp>
    </p:spTree>
    <p:extLst>
      <p:ext uri="{BB962C8B-B14F-4D97-AF65-F5344CB8AC3E}">
        <p14:creationId xmlns:p14="http://schemas.microsoft.com/office/powerpoint/2010/main" val="1416347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AEFA8-C6CB-4C50-B223-56CA9A4BDA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2A1B7F-E41C-49A8-A84E-76F980A04F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F7EB87-BED2-4429-BF5A-4E075BBF7A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8AE5AA4-17C8-4449-9F97-8D09906412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F4EAC7-5D91-4F55-8B89-8F6C58097F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A3A6A50-2402-4D54-9D00-11A8D041BBDD}"/>
              </a:ext>
            </a:extLst>
          </p:cNvPr>
          <p:cNvSpPr>
            <a:spLocks noGrp="1"/>
          </p:cNvSpPr>
          <p:nvPr>
            <p:ph type="dt" sz="half" idx="10"/>
          </p:nvPr>
        </p:nvSpPr>
        <p:spPr/>
        <p:txBody>
          <a:bodyPr/>
          <a:lstStyle/>
          <a:p>
            <a:fld id="{28D4E1D4-32FC-41B8-A885-2B6205A20215}" type="datetimeFigureOut">
              <a:rPr lang="en-GB" smtClean="0"/>
              <a:t>07/02/2025</a:t>
            </a:fld>
            <a:endParaRPr lang="en-GB"/>
          </a:p>
        </p:txBody>
      </p:sp>
      <p:sp>
        <p:nvSpPr>
          <p:cNvPr id="8" name="Footer Placeholder 7">
            <a:extLst>
              <a:ext uri="{FF2B5EF4-FFF2-40B4-BE49-F238E27FC236}">
                <a16:creationId xmlns:a16="http://schemas.microsoft.com/office/drawing/2014/main" id="{A593C58F-2873-4743-9E32-C04C01A865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2F6774E-E966-48E3-92CF-81A9E311E655}"/>
              </a:ext>
            </a:extLst>
          </p:cNvPr>
          <p:cNvSpPr>
            <a:spLocks noGrp="1"/>
          </p:cNvSpPr>
          <p:nvPr>
            <p:ph type="sldNum" sz="quarter" idx="12"/>
          </p:nvPr>
        </p:nvSpPr>
        <p:spPr/>
        <p:txBody>
          <a:bodyPr/>
          <a:lstStyle/>
          <a:p>
            <a:fld id="{F40AFA05-89FF-469E-B8F9-29BE318899C6}" type="slidenum">
              <a:rPr lang="en-GB" smtClean="0"/>
              <a:t>‹#›</a:t>
            </a:fld>
            <a:endParaRPr lang="en-GB"/>
          </a:p>
        </p:txBody>
      </p:sp>
    </p:spTree>
    <p:extLst>
      <p:ext uri="{BB962C8B-B14F-4D97-AF65-F5344CB8AC3E}">
        <p14:creationId xmlns:p14="http://schemas.microsoft.com/office/powerpoint/2010/main" val="2216686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0E366-448F-4866-9522-0507005D3F7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5A1527-9845-4519-8359-6D21F47DE11C}"/>
              </a:ext>
            </a:extLst>
          </p:cNvPr>
          <p:cNvSpPr>
            <a:spLocks noGrp="1"/>
          </p:cNvSpPr>
          <p:nvPr>
            <p:ph type="dt" sz="half" idx="10"/>
          </p:nvPr>
        </p:nvSpPr>
        <p:spPr/>
        <p:txBody>
          <a:bodyPr/>
          <a:lstStyle/>
          <a:p>
            <a:fld id="{28D4E1D4-32FC-41B8-A885-2B6205A20215}" type="datetimeFigureOut">
              <a:rPr lang="en-GB" smtClean="0"/>
              <a:t>07/02/2025</a:t>
            </a:fld>
            <a:endParaRPr lang="en-GB"/>
          </a:p>
        </p:txBody>
      </p:sp>
      <p:sp>
        <p:nvSpPr>
          <p:cNvPr id="4" name="Footer Placeholder 3">
            <a:extLst>
              <a:ext uri="{FF2B5EF4-FFF2-40B4-BE49-F238E27FC236}">
                <a16:creationId xmlns:a16="http://schemas.microsoft.com/office/drawing/2014/main" id="{72A6D935-3688-480D-9835-7214437D8A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95B5C69-E90B-403C-97BC-751FF951C994}"/>
              </a:ext>
            </a:extLst>
          </p:cNvPr>
          <p:cNvSpPr>
            <a:spLocks noGrp="1"/>
          </p:cNvSpPr>
          <p:nvPr>
            <p:ph type="sldNum" sz="quarter" idx="12"/>
          </p:nvPr>
        </p:nvSpPr>
        <p:spPr/>
        <p:txBody>
          <a:bodyPr/>
          <a:lstStyle/>
          <a:p>
            <a:fld id="{F40AFA05-89FF-469E-B8F9-29BE318899C6}" type="slidenum">
              <a:rPr lang="en-GB" smtClean="0"/>
              <a:t>‹#›</a:t>
            </a:fld>
            <a:endParaRPr lang="en-GB"/>
          </a:p>
        </p:txBody>
      </p:sp>
    </p:spTree>
    <p:extLst>
      <p:ext uri="{BB962C8B-B14F-4D97-AF65-F5344CB8AC3E}">
        <p14:creationId xmlns:p14="http://schemas.microsoft.com/office/powerpoint/2010/main" val="421110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8198E-BC7C-40BF-893B-EC17722043A0}"/>
              </a:ext>
            </a:extLst>
          </p:cNvPr>
          <p:cNvSpPr>
            <a:spLocks noGrp="1"/>
          </p:cNvSpPr>
          <p:nvPr>
            <p:ph type="dt" sz="half" idx="10"/>
          </p:nvPr>
        </p:nvSpPr>
        <p:spPr/>
        <p:txBody>
          <a:bodyPr/>
          <a:lstStyle/>
          <a:p>
            <a:fld id="{28D4E1D4-32FC-41B8-A885-2B6205A20215}" type="datetimeFigureOut">
              <a:rPr lang="en-GB" smtClean="0"/>
              <a:t>07/02/2025</a:t>
            </a:fld>
            <a:endParaRPr lang="en-GB"/>
          </a:p>
        </p:txBody>
      </p:sp>
      <p:sp>
        <p:nvSpPr>
          <p:cNvPr id="3" name="Footer Placeholder 2">
            <a:extLst>
              <a:ext uri="{FF2B5EF4-FFF2-40B4-BE49-F238E27FC236}">
                <a16:creationId xmlns:a16="http://schemas.microsoft.com/office/drawing/2014/main" id="{85111A55-39A4-45E0-9538-16A64D096E3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784351-9E10-4F3A-9877-1F2A8E8FE450}"/>
              </a:ext>
            </a:extLst>
          </p:cNvPr>
          <p:cNvSpPr>
            <a:spLocks noGrp="1"/>
          </p:cNvSpPr>
          <p:nvPr>
            <p:ph type="sldNum" sz="quarter" idx="12"/>
          </p:nvPr>
        </p:nvSpPr>
        <p:spPr/>
        <p:txBody>
          <a:bodyPr/>
          <a:lstStyle/>
          <a:p>
            <a:fld id="{F40AFA05-89FF-469E-B8F9-29BE318899C6}" type="slidenum">
              <a:rPr lang="en-GB" smtClean="0"/>
              <a:t>‹#›</a:t>
            </a:fld>
            <a:endParaRPr lang="en-GB"/>
          </a:p>
        </p:txBody>
      </p:sp>
    </p:spTree>
    <p:extLst>
      <p:ext uri="{BB962C8B-B14F-4D97-AF65-F5344CB8AC3E}">
        <p14:creationId xmlns:p14="http://schemas.microsoft.com/office/powerpoint/2010/main" val="2589127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B456D-ED49-4E0B-9D20-564A5A9AE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C9B548-8EE2-461F-A109-651D62C701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B13D67-D00B-4F97-9843-5810822F7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B51FD3-0FE4-4A77-96CB-F664DFF68A1B}"/>
              </a:ext>
            </a:extLst>
          </p:cNvPr>
          <p:cNvSpPr>
            <a:spLocks noGrp="1"/>
          </p:cNvSpPr>
          <p:nvPr>
            <p:ph type="dt" sz="half" idx="10"/>
          </p:nvPr>
        </p:nvSpPr>
        <p:spPr/>
        <p:txBody>
          <a:bodyPr/>
          <a:lstStyle/>
          <a:p>
            <a:fld id="{28D4E1D4-32FC-41B8-A885-2B6205A20215}" type="datetimeFigureOut">
              <a:rPr lang="en-GB" smtClean="0"/>
              <a:t>07/02/2025</a:t>
            </a:fld>
            <a:endParaRPr lang="en-GB"/>
          </a:p>
        </p:txBody>
      </p:sp>
      <p:sp>
        <p:nvSpPr>
          <p:cNvPr id="6" name="Footer Placeholder 5">
            <a:extLst>
              <a:ext uri="{FF2B5EF4-FFF2-40B4-BE49-F238E27FC236}">
                <a16:creationId xmlns:a16="http://schemas.microsoft.com/office/drawing/2014/main" id="{6B535CFA-ABD8-4F7D-AA32-6A076FA354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3B03C7-A038-423D-ADCD-8F78076D01C1}"/>
              </a:ext>
            </a:extLst>
          </p:cNvPr>
          <p:cNvSpPr>
            <a:spLocks noGrp="1"/>
          </p:cNvSpPr>
          <p:nvPr>
            <p:ph type="sldNum" sz="quarter" idx="12"/>
          </p:nvPr>
        </p:nvSpPr>
        <p:spPr/>
        <p:txBody>
          <a:bodyPr/>
          <a:lstStyle/>
          <a:p>
            <a:fld id="{F40AFA05-89FF-469E-B8F9-29BE318899C6}" type="slidenum">
              <a:rPr lang="en-GB" smtClean="0"/>
              <a:t>‹#›</a:t>
            </a:fld>
            <a:endParaRPr lang="en-GB"/>
          </a:p>
        </p:txBody>
      </p:sp>
    </p:spTree>
    <p:extLst>
      <p:ext uri="{BB962C8B-B14F-4D97-AF65-F5344CB8AC3E}">
        <p14:creationId xmlns:p14="http://schemas.microsoft.com/office/powerpoint/2010/main" val="92122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E9D17-F2BE-4DCB-81E2-4582B3309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1FB031-F1FC-450E-84DF-2D5929D88C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FA1D5E6-9CA2-40C8-9180-3F307DDB6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AF8F91-810E-429D-AF17-AA517E9FBDC2}"/>
              </a:ext>
            </a:extLst>
          </p:cNvPr>
          <p:cNvSpPr>
            <a:spLocks noGrp="1"/>
          </p:cNvSpPr>
          <p:nvPr>
            <p:ph type="dt" sz="half" idx="10"/>
          </p:nvPr>
        </p:nvSpPr>
        <p:spPr/>
        <p:txBody>
          <a:bodyPr/>
          <a:lstStyle/>
          <a:p>
            <a:fld id="{28D4E1D4-32FC-41B8-A885-2B6205A20215}" type="datetimeFigureOut">
              <a:rPr lang="en-GB" smtClean="0"/>
              <a:t>07/02/2025</a:t>
            </a:fld>
            <a:endParaRPr lang="en-GB"/>
          </a:p>
        </p:txBody>
      </p:sp>
      <p:sp>
        <p:nvSpPr>
          <p:cNvPr id="6" name="Footer Placeholder 5">
            <a:extLst>
              <a:ext uri="{FF2B5EF4-FFF2-40B4-BE49-F238E27FC236}">
                <a16:creationId xmlns:a16="http://schemas.microsoft.com/office/drawing/2014/main" id="{374BB3BE-07F9-4367-BEE0-1CC3348B85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8626B3-B93B-474E-BDE6-F9FA7E28FD83}"/>
              </a:ext>
            </a:extLst>
          </p:cNvPr>
          <p:cNvSpPr>
            <a:spLocks noGrp="1"/>
          </p:cNvSpPr>
          <p:nvPr>
            <p:ph type="sldNum" sz="quarter" idx="12"/>
          </p:nvPr>
        </p:nvSpPr>
        <p:spPr/>
        <p:txBody>
          <a:bodyPr/>
          <a:lstStyle/>
          <a:p>
            <a:fld id="{F40AFA05-89FF-469E-B8F9-29BE318899C6}" type="slidenum">
              <a:rPr lang="en-GB" smtClean="0"/>
              <a:t>‹#›</a:t>
            </a:fld>
            <a:endParaRPr lang="en-GB"/>
          </a:p>
        </p:txBody>
      </p:sp>
    </p:spTree>
    <p:extLst>
      <p:ext uri="{BB962C8B-B14F-4D97-AF65-F5344CB8AC3E}">
        <p14:creationId xmlns:p14="http://schemas.microsoft.com/office/powerpoint/2010/main" val="413300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jpeg"/><Relationship Id="rId2" Type="http://schemas.openxmlformats.org/officeDocument/2006/relationships/slideLayout" Target="../slideLayouts/slideLayout14.xml"/><Relationship Id="rId16"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jp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3056D2-14C1-4031-AC28-64191D9DEC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213CC2-D404-4ADB-B941-382FACEA21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106AF2-3EEA-43A2-BA49-F4C37277E1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4E1D4-32FC-41B8-A885-2B6205A20215}" type="datetimeFigureOut">
              <a:rPr lang="en-GB" smtClean="0"/>
              <a:t>07/02/2025</a:t>
            </a:fld>
            <a:endParaRPr lang="en-GB"/>
          </a:p>
        </p:txBody>
      </p:sp>
      <p:sp>
        <p:nvSpPr>
          <p:cNvPr id="5" name="Footer Placeholder 4">
            <a:extLst>
              <a:ext uri="{FF2B5EF4-FFF2-40B4-BE49-F238E27FC236}">
                <a16:creationId xmlns:a16="http://schemas.microsoft.com/office/drawing/2014/main" id="{06FA0B58-7AA9-4B32-8B65-35BD085FBF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94E70C7-B796-460A-8233-1D3A16BA61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AFA05-89FF-469E-B8F9-29BE318899C6}" type="slidenum">
              <a:rPr lang="en-GB" smtClean="0"/>
              <a:t>‹#›</a:t>
            </a:fld>
            <a:endParaRPr lang="en-GB"/>
          </a:p>
        </p:txBody>
      </p:sp>
    </p:spTree>
    <p:extLst>
      <p:ext uri="{BB962C8B-B14F-4D97-AF65-F5344CB8AC3E}">
        <p14:creationId xmlns:p14="http://schemas.microsoft.com/office/powerpoint/2010/main" val="2532516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DSC_0128"/>
          <p:cNvPicPr>
            <a:picLocks noChangeAspect="1" noChangeArrowheads="1"/>
          </p:cNvPicPr>
          <p:nvPr userDrawn="1"/>
        </p:nvPicPr>
        <p:blipFill>
          <a:blip r:embed="rId16">
            <a:lum bright="70000" contrast="-70000"/>
            <a:extLst>
              <a:ext uri="{28A0092B-C50C-407E-A947-70E740481C1C}">
                <a14:useLocalDpi xmlns:a14="http://schemas.microsoft.com/office/drawing/2010/main" val="0"/>
              </a:ext>
            </a:extLst>
          </a:blip>
          <a:srcRect/>
          <a:stretch>
            <a:fillRect/>
          </a:stretch>
        </p:blipFill>
        <p:spPr bwMode="auto">
          <a:xfrm>
            <a:off x="-76200" y="228601"/>
            <a:ext cx="12344400"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ChangeArrowheads="1"/>
          </p:cNvSpPr>
          <p:nvPr userDrawn="1"/>
        </p:nvSpPr>
        <p:spPr bwMode="auto">
          <a:xfrm>
            <a:off x="-241300" y="4763"/>
            <a:ext cx="12674600" cy="476250"/>
          </a:xfrm>
          <a:prstGeom prst="rect">
            <a:avLst/>
          </a:prstGeom>
          <a:solidFill>
            <a:srgbClr val="0072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en-US" altLang="en-US" sz="2400">
              <a:solidFill>
                <a:srgbClr val="00260D"/>
              </a:solidFill>
            </a:endParaRPr>
          </a:p>
        </p:txBody>
      </p:sp>
      <p:sp>
        <p:nvSpPr>
          <p:cNvPr id="1028" name="Text Box 4"/>
          <p:cNvSpPr txBox="1">
            <a:spLocks noChangeArrowheads="1"/>
          </p:cNvSpPr>
          <p:nvPr userDrawn="1"/>
        </p:nvSpPr>
        <p:spPr bwMode="auto">
          <a:xfrm>
            <a:off x="9264651" y="-100013"/>
            <a:ext cx="2243667" cy="519113"/>
          </a:xfrm>
          <a:prstGeom prst="rect">
            <a:avLst/>
          </a:prstGeom>
          <a:solidFill>
            <a:srgbClr val="0072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defRPr/>
            </a:pPr>
            <a:r>
              <a:rPr lang="en-GB" sz="2800">
                <a:solidFill>
                  <a:schemeClr val="bg1"/>
                </a:solidFill>
                <a:latin typeface="LCCLogo" pitchFamily="2" charset="0"/>
              </a:rPr>
              <a:t>A</a:t>
            </a:r>
          </a:p>
        </p:txBody>
      </p:sp>
      <p:sp>
        <p:nvSpPr>
          <p:cNvPr id="1029" name="Rectangle 5"/>
          <p:cNvSpPr>
            <a:spLocks noChangeArrowheads="1"/>
          </p:cNvSpPr>
          <p:nvPr userDrawn="1"/>
        </p:nvSpPr>
        <p:spPr bwMode="auto">
          <a:xfrm>
            <a:off x="-241300" y="6430963"/>
            <a:ext cx="12674600" cy="476250"/>
          </a:xfrm>
          <a:prstGeom prst="rect">
            <a:avLst/>
          </a:prstGeom>
          <a:solidFill>
            <a:srgbClr val="0072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2400"/>
          </a:p>
        </p:txBody>
      </p:sp>
      <p:pic>
        <p:nvPicPr>
          <p:cNvPr id="1030" name="Picture 6" descr="4 Star Green"/>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584518" y="14289"/>
            <a:ext cx="626533"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982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2/7/2025</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cxnSp>
        <p:nvCxnSpPr>
          <p:cNvPr id="8" name="Straight Connector 7"/>
          <p:cNvCxnSpPr/>
          <p:nvPr userDrawn="1"/>
        </p:nvCxnSpPr>
        <p:spPr>
          <a:xfrm>
            <a:off x="1" y="6858000"/>
            <a:ext cx="12192001"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88307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85800" rtl="0" eaLnBrk="1" latinLnBrk="0" hangingPunct="1">
        <a:lnSpc>
          <a:spcPct val="90000"/>
        </a:lnSpc>
        <a:spcBef>
          <a:spcPct val="0"/>
        </a:spcBef>
        <a:buNone/>
        <a:defRPr sz="3300" b="1" kern="1200">
          <a:solidFill>
            <a:schemeClr val="bg2">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video" Target="https://www.youtube.com/embed/ft9U1z5aAkI?feature=oembed" TargetMode="External"/><Relationship Id="rId5" Type="http://schemas.openxmlformats.org/officeDocument/2006/relationships/hyperlink" Target="https://www.youtube.com/watch?v=ft9U1z5aAkI"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rphull@combertonvc.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hyperlink" Target="mailto:EWojtowicz-Moj@combertonvc.org"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gov.uk/government/publications/online-safety-act-explainer/online-safety-act-explainer#what-the-online-safety-act-does" TargetMode="Externa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reportharmfulcontent.com/?lang=en-gb" TargetMode="Externa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eaumanor Hall - Leicestershire and Rutland Gardens Trust">
            <a:extLst>
              <a:ext uri="{FF2B5EF4-FFF2-40B4-BE49-F238E27FC236}">
                <a16:creationId xmlns:a16="http://schemas.microsoft.com/office/drawing/2014/main" id="{26BA16FB-FF82-4C53-9C38-32B715401E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9" b="1565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5B2DBF4-0EB8-4160-8DEE-A07807F28E42}"/>
              </a:ext>
            </a:extLst>
          </p:cNvPr>
          <p:cNvSpPr>
            <a:spLocks noGrp="1"/>
          </p:cNvSpPr>
          <p:nvPr>
            <p:ph type="ctrTitle"/>
          </p:nvPr>
        </p:nvSpPr>
        <p:spPr>
          <a:xfrm>
            <a:off x="8022021" y="3231931"/>
            <a:ext cx="3852041" cy="1834056"/>
          </a:xfrm>
        </p:spPr>
        <p:txBody>
          <a:bodyPr>
            <a:normAutofit/>
          </a:bodyPr>
          <a:lstStyle/>
          <a:p>
            <a:r>
              <a:rPr lang="en-GB" sz="4000" b="1" dirty="0">
                <a:latin typeface="Aharoni" panose="02010803020104030203" pitchFamily="2" charset="-79"/>
                <a:cs typeface="Aharoni" panose="02010803020104030203" pitchFamily="2" charset="-79"/>
              </a:rPr>
              <a:t>Beaumanor 2025 </a:t>
            </a:r>
          </a:p>
        </p:txBody>
      </p:sp>
      <p:sp>
        <p:nvSpPr>
          <p:cNvPr id="3" name="Subtitle 2">
            <a:extLst>
              <a:ext uri="{FF2B5EF4-FFF2-40B4-BE49-F238E27FC236}">
                <a16:creationId xmlns:a16="http://schemas.microsoft.com/office/drawing/2014/main" id="{E248FEC4-2ECB-4118-987A-87CA01E9EFA0}"/>
              </a:ext>
            </a:extLst>
          </p:cNvPr>
          <p:cNvSpPr>
            <a:spLocks noGrp="1"/>
          </p:cNvSpPr>
          <p:nvPr>
            <p:ph type="subTitle" idx="1"/>
          </p:nvPr>
        </p:nvSpPr>
        <p:spPr>
          <a:xfrm>
            <a:off x="7782910" y="5242674"/>
            <a:ext cx="4330262" cy="1391207"/>
          </a:xfrm>
        </p:spPr>
        <p:txBody>
          <a:bodyPr>
            <a:normAutofit/>
          </a:bodyPr>
          <a:lstStyle/>
          <a:p>
            <a:r>
              <a:rPr lang="en-GB" sz="1600" b="1" dirty="0"/>
              <a:t>8 – 11</a:t>
            </a:r>
            <a:r>
              <a:rPr lang="en-GB" sz="1600" b="1" baseline="30000" dirty="0"/>
              <a:t>th</a:t>
            </a:r>
            <a:r>
              <a:rPr lang="en-GB" sz="1600" b="1" dirty="0"/>
              <a:t> July</a:t>
            </a:r>
          </a:p>
          <a:p>
            <a:r>
              <a:rPr lang="en-GB" sz="1600" b="1" dirty="0"/>
              <a:t>Arrangements for the Week </a:t>
            </a:r>
          </a:p>
          <a:p>
            <a:r>
              <a:rPr lang="en-GB" sz="1600" b="1" dirty="0"/>
              <a:t>Parent and Carer Information</a:t>
            </a:r>
          </a:p>
        </p:txBody>
      </p:sp>
      <p:cxnSp>
        <p:nvCxnSpPr>
          <p:cNvPr id="1033" name="Straight Connector 103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5" name="Picture 2" descr="combertonvc-logo">
            <a:extLst>
              <a:ext uri="{FF2B5EF4-FFF2-40B4-BE49-F238E27FC236}">
                <a16:creationId xmlns:a16="http://schemas.microsoft.com/office/drawing/2014/main" id="{B5E76B55-732A-91E2-C8EC-383EE1C25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24" y="5798303"/>
            <a:ext cx="2214281" cy="83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470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981" y="1033463"/>
            <a:ext cx="792003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2071688" y="557213"/>
            <a:ext cx="8424862" cy="47625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GB" sz="2400" b="1" dirty="0">
                <a:solidFill>
                  <a:srgbClr val="FFFFFF"/>
                </a:solidFill>
                <a:effectLst>
                  <a:outerShdw blurRad="38100" dist="38100" dir="2700000" algn="tl">
                    <a:srgbClr val="000000"/>
                  </a:outerShdw>
                </a:effectLst>
                <a:latin typeface="Century Gothic" pitchFamily="34" charset="0"/>
              </a:rPr>
              <a:t>Beaumanor Outdoor Learning Centre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071688" y="557213"/>
            <a:ext cx="8424862" cy="47625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GB" sz="2400" b="1" dirty="0">
                <a:solidFill>
                  <a:srgbClr val="FFFFFF"/>
                </a:solidFill>
                <a:effectLst>
                  <a:outerShdw blurRad="38100" dist="38100" dir="2700000" algn="tl">
                    <a:srgbClr val="000000"/>
                  </a:outerShdw>
                </a:effectLst>
                <a:latin typeface="Century Gothic" pitchFamily="34" charset="0"/>
              </a:rPr>
              <a:t>Beaumanor Outdoor Learning Centre</a:t>
            </a:r>
          </a:p>
        </p:txBody>
      </p:sp>
      <p:pic>
        <p:nvPicPr>
          <p:cNvPr id="2" name="Online Media 1" title="Beaumanor Hall Activities">
            <a:hlinkClick r:id="" action="ppaction://media"/>
            <a:extLst>
              <a:ext uri="{FF2B5EF4-FFF2-40B4-BE49-F238E27FC236}">
                <a16:creationId xmlns:a16="http://schemas.microsoft.com/office/drawing/2014/main" id="{9F9BF1E5-9007-CDF2-9C5E-39E621FF7017}"/>
              </a:ext>
            </a:extLst>
          </p:cNvPr>
          <p:cNvPicPr>
            <a:picLocks noRot="1" noChangeAspect="1"/>
          </p:cNvPicPr>
          <p:nvPr>
            <a:videoFile r:link="rId1"/>
          </p:nvPr>
        </p:nvPicPr>
        <p:blipFill>
          <a:blip r:embed="rId4"/>
          <a:stretch>
            <a:fillRect/>
          </a:stretch>
        </p:blipFill>
        <p:spPr>
          <a:xfrm>
            <a:off x="2219418" y="1182362"/>
            <a:ext cx="8425328" cy="4760310"/>
          </a:xfrm>
          <a:prstGeom prst="rect">
            <a:avLst/>
          </a:prstGeom>
        </p:spPr>
      </p:pic>
      <p:sp>
        <p:nvSpPr>
          <p:cNvPr id="5" name="TextBox 4">
            <a:extLst>
              <a:ext uri="{FF2B5EF4-FFF2-40B4-BE49-F238E27FC236}">
                <a16:creationId xmlns:a16="http://schemas.microsoft.com/office/drawing/2014/main" id="{E853B34D-4363-2DB3-32A9-CE1B227F2EC9}"/>
              </a:ext>
            </a:extLst>
          </p:cNvPr>
          <p:cNvSpPr txBox="1"/>
          <p:nvPr/>
        </p:nvSpPr>
        <p:spPr>
          <a:xfrm>
            <a:off x="1110342" y="6488668"/>
            <a:ext cx="3962401" cy="369332"/>
          </a:xfrm>
          <a:prstGeom prst="rect">
            <a:avLst/>
          </a:prstGeom>
          <a:noFill/>
        </p:spPr>
        <p:txBody>
          <a:bodyPr wrap="square">
            <a:spAutoFit/>
          </a:bodyPr>
          <a:lstStyle/>
          <a:p>
            <a:r>
              <a:rPr lang="en-GB" dirty="0">
                <a:hlinkClick r:id="rId5"/>
              </a:rPr>
              <a:t>Beaumanor Hall Activities - YouTube</a:t>
            </a:r>
            <a:endParaRPr lang="en-GB" dirty="0"/>
          </a:p>
        </p:txBody>
      </p:sp>
      <p:sp>
        <p:nvSpPr>
          <p:cNvPr id="8" name="TextBox 7">
            <a:extLst>
              <a:ext uri="{FF2B5EF4-FFF2-40B4-BE49-F238E27FC236}">
                <a16:creationId xmlns:a16="http://schemas.microsoft.com/office/drawing/2014/main" id="{997D6E19-DBCA-F09B-82F3-09A583212B4F}"/>
              </a:ext>
            </a:extLst>
          </p:cNvPr>
          <p:cNvSpPr txBox="1"/>
          <p:nvPr/>
        </p:nvSpPr>
        <p:spPr>
          <a:xfrm>
            <a:off x="4931228" y="6488668"/>
            <a:ext cx="6335486" cy="369332"/>
          </a:xfrm>
          <a:prstGeom prst="rect">
            <a:avLst/>
          </a:prstGeom>
          <a:noFill/>
        </p:spPr>
        <p:txBody>
          <a:bodyPr wrap="square">
            <a:spAutoFit/>
          </a:bodyPr>
          <a:lstStyle/>
          <a:p>
            <a:r>
              <a:rPr lang="en-GB" dirty="0"/>
              <a:t>https://www.youtube.com/watch?v=ft9U1z5aAkI</a:t>
            </a:r>
          </a:p>
        </p:txBody>
      </p:sp>
    </p:spTree>
    <p:extLst>
      <p:ext uri="{BB962C8B-B14F-4D97-AF65-F5344CB8AC3E}">
        <p14:creationId xmlns:p14="http://schemas.microsoft.com/office/powerpoint/2010/main" val="101783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1" y="620713"/>
            <a:ext cx="8964613" cy="55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677760" y="520045"/>
            <a:ext cx="6496050" cy="78105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GB" sz="4400" b="1" dirty="0">
                <a:solidFill>
                  <a:schemeClr val="accent2">
                    <a:lumMod val="75000"/>
                  </a:schemeClr>
                </a:solidFill>
                <a:effectLst>
                  <a:outerShdw blurRad="38100" dist="38100" dir="2700000" algn="tl">
                    <a:srgbClr val="000000"/>
                  </a:outerShdw>
                </a:effectLst>
                <a:latin typeface="Abadi" panose="020B0604020104020204" pitchFamily="34" charset="0"/>
              </a:rPr>
              <a:t>Residential Experience</a:t>
            </a:r>
          </a:p>
        </p:txBody>
      </p:sp>
      <p:sp>
        <p:nvSpPr>
          <p:cNvPr id="2086" name="Oval 38"/>
          <p:cNvSpPr>
            <a:spLocks noChangeArrowheads="1"/>
          </p:cNvSpPr>
          <p:nvPr/>
        </p:nvSpPr>
        <p:spPr bwMode="auto">
          <a:xfrm>
            <a:off x="2163764" y="5337175"/>
            <a:ext cx="134937" cy="13493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ltLang="en-US">
              <a:solidFill>
                <a:srgbClr val="000000"/>
              </a:solidFill>
            </a:endParaRPr>
          </a:p>
        </p:txBody>
      </p:sp>
      <p:sp>
        <p:nvSpPr>
          <p:cNvPr id="7" name="Text Box 23"/>
          <p:cNvSpPr txBox="1">
            <a:spLocks noChangeArrowheads="1"/>
          </p:cNvSpPr>
          <p:nvPr/>
        </p:nvSpPr>
        <p:spPr bwMode="auto">
          <a:xfrm>
            <a:off x="1294991" y="1301095"/>
            <a:ext cx="7927069" cy="5047536"/>
          </a:xfrm>
          <a:prstGeom prst="rect">
            <a:avLst/>
          </a:prstGeom>
          <a:solidFill>
            <a:schemeClr val="accent5">
              <a:lumMod val="20000"/>
              <a:lumOff val="80000"/>
              <a:alpha val="89000"/>
            </a:schemeClr>
          </a:solidFill>
          <a:ln>
            <a:noFill/>
          </a:ln>
          <a:effectLst/>
        </p:spPr>
        <p:txBody>
          <a:bodyPr wrap="square">
            <a:spAutoFit/>
          </a:bodyPr>
          <a:lstStyle/>
          <a:p>
            <a:pPr algn="ctr" eaLnBrk="0" fontAlgn="base" hangingPunct="0">
              <a:spcBef>
                <a:spcPct val="50000"/>
              </a:spcBef>
              <a:spcAft>
                <a:spcPct val="0"/>
              </a:spcAft>
              <a:defRPr/>
            </a:pPr>
            <a:r>
              <a:rPr lang="en-GB" sz="2800" b="1" dirty="0">
                <a:solidFill>
                  <a:srgbClr val="002060"/>
                </a:solidFill>
                <a:effectLst>
                  <a:outerShdw blurRad="38100" dist="38100" dir="2700000" algn="tl">
                    <a:srgbClr val="C0C0C0"/>
                  </a:outerShdw>
                </a:effectLst>
                <a:latin typeface="Century Gothic" pitchFamily="34" charset="0"/>
              </a:rPr>
              <a:t>SOME BENEFITS</a:t>
            </a:r>
          </a:p>
          <a:p>
            <a:pPr eaLnBrk="0" fontAlgn="base" hangingPunct="0">
              <a:spcBef>
                <a:spcPct val="50000"/>
              </a:spcBef>
              <a:spcAft>
                <a:spcPct val="0"/>
              </a:spcAft>
              <a:defRPr/>
            </a:pPr>
            <a:r>
              <a:rPr lang="en-GB" sz="2800" dirty="0">
                <a:solidFill>
                  <a:srgbClr val="002060"/>
                </a:solidFill>
                <a:effectLst>
                  <a:outerShdw blurRad="38100" dist="38100" dir="2700000" algn="tl">
                    <a:srgbClr val="C0C0C0"/>
                  </a:outerShdw>
                </a:effectLst>
                <a:latin typeface="Century Gothic" pitchFamily="34" charset="0"/>
              </a:rPr>
              <a:t>Enriches the curriculum</a:t>
            </a:r>
          </a:p>
          <a:p>
            <a:pPr eaLnBrk="0" fontAlgn="base" hangingPunct="0">
              <a:spcBef>
                <a:spcPct val="50000"/>
              </a:spcBef>
              <a:spcAft>
                <a:spcPct val="0"/>
              </a:spcAft>
              <a:defRPr/>
            </a:pPr>
            <a:r>
              <a:rPr lang="en-GB" sz="2800" dirty="0">
                <a:solidFill>
                  <a:srgbClr val="002060"/>
                </a:solidFill>
                <a:effectLst>
                  <a:outerShdw blurRad="38100" dist="38100" dir="2700000" algn="tl">
                    <a:srgbClr val="C0C0C0"/>
                  </a:outerShdw>
                </a:effectLst>
                <a:latin typeface="Century Gothic" pitchFamily="34" charset="0"/>
              </a:rPr>
              <a:t>Provides real-world learning </a:t>
            </a:r>
          </a:p>
          <a:p>
            <a:pPr eaLnBrk="0" fontAlgn="base" hangingPunct="0">
              <a:spcBef>
                <a:spcPct val="50000"/>
              </a:spcBef>
              <a:spcAft>
                <a:spcPct val="0"/>
              </a:spcAft>
              <a:defRPr/>
            </a:pPr>
            <a:r>
              <a:rPr lang="en-GB" sz="2800" dirty="0">
                <a:solidFill>
                  <a:srgbClr val="002060"/>
                </a:solidFill>
                <a:effectLst>
                  <a:outerShdw blurRad="38100" dist="38100" dir="2700000" algn="tl">
                    <a:srgbClr val="C0C0C0"/>
                  </a:outerShdw>
                </a:effectLst>
                <a:latin typeface="Century Gothic" pitchFamily="34" charset="0"/>
              </a:rPr>
              <a:t>Pupils explore their own potential </a:t>
            </a:r>
          </a:p>
          <a:p>
            <a:pPr eaLnBrk="0" fontAlgn="base" hangingPunct="0">
              <a:spcBef>
                <a:spcPct val="50000"/>
              </a:spcBef>
              <a:spcAft>
                <a:spcPct val="0"/>
              </a:spcAft>
              <a:defRPr/>
            </a:pPr>
            <a:r>
              <a:rPr lang="en-GB" sz="2800" dirty="0">
                <a:solidFill>
                  <a:srgbClr val="002060"/>
                </a:solidFill>
                <a:effectLst>
                  <a:outerShdw blurRad="38100" dist="38100" dir="2700000" algn="tl">
                    <a:srgbClr val="C0C0C0"/>
                  </a:outerShdw>
                </a:effectLst>
                <a:latin typeface="Century Gothic" pitchFamily="34" charset="0"/>
              </a:rPr>
              <a:t>Increases self-confidence and resilience </a:t>
            </a:r>
          </a:p>
          <a:p>
            <a:pPr eaLnBrk="0" fontAlgn="base" hangingPunct="0">
              <a:spcBef>
                <a:spcPct val="50000"/>
              </a:spcBef>
              <a:spcAft>
                <a:spcPct val="0"/>
              </a:spcAft>
              <a:defRPr/>
            </a:pPr>
            <a:r>
              <a:rPr lang="en-GB" sz="2800" dirty="0">
                <a:solidFill>
                  <a:srgbClr val="002060"/>
                </a:solidFill>
                <a:effectLst>
                  <a:outerShdw blurRad="38100" dist="38100" dir="2700000" algn="tl">
                    <a:srgbClr val="C0C0C0"/>
                  </a:outerShdw>
                </a:effectLst>
                <a:latin typeface="Century Gothic" pitchFamily="34" charset="0"/>
              </a:rPr>
              <a:t>Promotes teamwork and independence</a:t>
            </a:r>
          </a:p>
          <a:p>
            <a:pPr eaLnBrk="0" fontAlgn="base" hangingPunct="0">
              <a:spcBef>
                <a:spcPct val="50000"/>
              </a:spcBef>
              <a:spcAft>
                <a:spcPct val="0"/>
              </a:spcAft>
              <a:defRPr/>
            </a:pPr>
            <a:r>
              <a:rPr lang="en-GB" sz="2800" dirty="0">
                <a:solidFill>
                  <a:srgbClr val="002060"/>
                </a:solidFill>
                <a:effectLst>
                  <a:outerShdw blurRad="38100" dist="38100" dir="2700000" algn="tl">
                    <a:srgbClr val="C0C0C0"/>
                  </a:outerShdw>
                </a:effectLst>
                <a:latin typeface="Century Gothic" pitchFamily="34" charset="0"/>
              </a:rPr>
              <a:t>Pupils learn to manage risk</a:t>
            </a:r>
          </a:p>
          <a:p>
            <a:pPr eaLnBrk="0" fontAlgn="base" hangingPunct="0">
              <a:spcBef>
                <a:spcPct val="50000"/>
              </a:spcBef>
              <a:spcAft>
                <a:spcPct val="0"/>
              </a:spcAft>
              <a:defRPr/>
            </a:pPr>
            <a:r>
              <a:rPr lang="en-GB" sz="2800" dirty="0">
                <a:solidFill>
                  <a:srgbClr val="002060"/>
                </a:solidFill>
                <a:effectLst>
                  <a:outerShdw blurRad="38100" dist="38100" dir="2700000" algn="tl">
                    <a:srgbClr val="C0C0C0"/>
                  </a:outerShdw>
                </a:effectLst>
                <a:latin typeface="Century Gothic" pitchFamily="34" charset="0"/>
              </a:rPr>
              <a:t>Relationship building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1000"/>
                                  </p:stCondLst>
                                  <p:iterate type="lt">
                                    <p:tmPct val="0"/>
                                  </p:iterate>
                                  <p:childTnLst>
                                    <p:set>
                                      <p:cBhvr>
                                        <p:cTn id="6" dur="1" fill="hold">
                                          <p:stCondLst>
                                            <p:cond delay="0"/>
                                          </p:stCondLst>
                                        </p:cTn>
                                        <p:tgtEl>
                                          <p:spTgt spid="2052"/>
                                        </p:tgtEl>
                                        <p:attrNameLst>
                                          <p:attrName>style.visibility</p:attrName>
                                        </p:attrNameLst>
                                      </p:cBhvr>
                                      <p:to>
                                        <p:strVal val="visible"/>
                                      </p:to>
                                    </p:set>
                                    <p:anim calcmode="lin" valueType="num">
                                      <p:cBhvr>
                                        <p:cTn id="7" dur="1000" decel="50000" fill="hold">
                                          <p:stCondLst>
                                            <p:cond delay="0"/>
                                          </p:stCondLst>
                                        </p:cTn>
                                        <p:tgtEl>
                                          <p:spTgt spid="205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05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052"/>
                                        </p:tgtEl>
                                        <p:attrNameLst>
                                          <p:attrName>ppt_w</p:attrName>
                                        </p:attrNameLst>
                                      </p:cBhvr>
                                      <p:tavLst>
                                        <p:tav tm="0">
                                          <p:val>
                                            <p:strVal val="#ppt_w*.05"/>
                                          </p:val>
                                        </p:tav>
                                        <p:tav tm="100000">
                                          <p:val>
                                            <p:strVal val="#ppt_w"/>
                                          </p:val>
                                        </p:tav>
                                      </p:tavLst>
                                    </p:anim>
                                    <p:anim calcmode="lin" valueType="num">
                                      <p:cBhvr>
                                        <p:cTn id="10" dur="2000" fill="hold"/>
                                        <p:tgtEl>
                                          <p:spTgt spid="205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05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05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05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052"/>
                                        </p:tgtEl>
                                      </p:cBhvr>
                                    </p:animEffect>
                                  </p:childTnLst>
                                </p:cTn>
                              </p:par>
                            </p:childTnLst>
                          </p:cTn>
                        </p:par>
                        <p:par>
                          <p:cTn id="15" fill="hold" nodeType="afterGroup">
                            <p:stCondLst>
                              <p:cond delay="3000"/>
                            </p:stCondLst>
                            <p:childTnLst>
                              <p:par>
                                <p:cTn id="16" presetID="21" presetClass="entr" presetSubtype="4" fill="hold" grpId="0" nodeType="afterEffect">
                                  <p:stCondLst>
                                    <p:cond delay="0"/>
                                  </p:stCondLst>
                                  <p:childTnLst>
                                    <p:set>
                                      <p:cBhvr>
                                        <p:cTn id="17" dur="1" fill="hold">
                                          <p:stCondLst>
                                            <p:cond delay="0"/>
                                          </p:stCondLst>
                                        </p:cTn>
                                        <p:tgtEl>
                                          <p:spTgt spid="2086"/>
                                        </p:tgtEl>
                                        <p:attrNameLst>
                                          <p:attrName>style.visibility</p:attrName>
                                        </p:attrNameLst>
                                      </p:cBhvr>
                                      <p:to>
                                        <p:strVal val="visible"/>
                                      </p:to>
                                    </p:set>
                                    <p:animEffect transition="in" filter="wheel(4)">
                                      <p:cBhvr>
                                        <p:cTn id="18" dur="500"/>
                                        <p:tgtEl>
                                          <p:spTgt spid="2086"/>
                                        </p:tgtEl>
                                      </p:cBhvr>
                                    </p:animEffect>
                                  </p:childTnLst>
                                </p:cTn>
                              </p:par>
                            </p:childTnLst>
                          </p:cTn>
                        </p:par>
                        <p:par>
                          <p:cTn id="19" fill="hold">
                            <p:stCondLst>
                              <p:cond delay="3500"/>
                            </p:stCondLst>
                            <p:childTnLst>
                              <p:par>
                                <p:cTn id="20" presetID="31" presetClass="entr" presetSubtype="0" fill="hold" nodeType="afterEffect">
                                  <p:stCondLst>
                                    <p:cond delay="0"/>
                                  </p:stCondLst>
                                  <p:iterate type="lt">
                                    <p:tmPct val="5000"/>
                                  </p:iterate>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p:cTn id="2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4" dur="5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5" dur="500"/>
                                        <p:tgtEl>
                                          <p:spTgt spid="7">
                                            <p:txEl>
                                              <p:pRg st="0" end="0"/>
                                            </p:txEl>
                                          </p:spTgt>
                                        </p:tgtEl>
                                      </p:cBhvr>
                                    </p:animEffect>
                                  </p:childTnLst>
                                </p:cTn>
                              </p:par>
                            </p:childTnLst>
                          </p:cTn>
                        </p:par>
                        <p:par>
                          <p:cTn id="26" fill="hold" nodeType="afterGroup">
                            <p:stCondLst>
                              <p:cond delay="4275"/>
                            </p:stCondLst>
                            <p:childTnLst>
                              <p:par>
                                <p:cTn id="27" presetID="31" presetClass="entr" presetSubtype="0" fill="hold" nodeType="afterEffect">
                                  <p:stCondLst>
                                    <p:cond delay="0"/>
                                  </p:stCondLst>
                                  <p:iterate type="lt">
                                    <p:tmPct val="5000"/>
                                  </p:iterate>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p:cTn id="2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1" end="1"/>
                                            </p:txEl>
                                          </p:spTgt>
                                        </p:tgtEl>
                                        <p:attrNameLst>
                                          <p:attrName>ppt_h</p:attrName>
                                        </p:attrNameLst>
                                      </p:cBhvr>
                                      <p:tavLst>
                                        <p:tav tm="0">
                                          <p:val>
                                            <p:fltVal val="0"/>
                                          </p:val>
                                        </p:tav>
                                        <p:tav tm="100000">
                                          <p:val>
                                            <p:strVal val="#ppt_h"/>
                                          </p:val>
                                        </p:tav>
                                      </p:tavLst>
                                    </p:anim>
                                    <p:anim calcmode="lin" valueType="num">
                                      <p:cBhvr>
                                        <p:cTn id="31" dur="5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32" dur="500"/>
                                        <p:tgtEl>
                                          <p:spTgt spid="7">
                                            <p:txEl>
                                              <p:pRg st="1" end="1"/>
                                            </p:txEl>
                                          </p:spTgt>
                                        </p:tgtEl>
                                      </p:cBhvr>
                                    </p:animEffect>
                                  </p:childTnLst>
                                </p:cTn>
                              </p:par>
                            </p:childTnLst>
                          </p:cTn>
                        </p:par>
                        <p:par>
                          <p:cTn id="33" fill="hold" nodeType="afterGroup">
                            <p:stCondLst>
                              <p:cond delay="5275"/>
                            </p:stCondLst>
                            <p:childTnLst>
                              <p:par>
                                <p:cTn id="34" presetID="31" presetClass="entr" presetSubtype="0" fill="hold" nodeType="afterEffect">
                                  <p:stCondLst>
                                    <p:cond delay="0"/>
                                  </p:stCondLst>
                                  <p:iterate type="lt">
                                    <p:tmPct val="5000"/>
                                  </p:iterate>
                                  <p:childTnLst>
                                    <p:set>
                                      <p:cBhvr>
                                        <p:cTn id="35" dur="1" fill="hold">
                                          <p:stCondLst>
                                            <p:cond delay="0"/>
                                          </p:stCondLst>
                                        </p:cTn>
                                        <p:tgtEl>
                                          <p:spTgt spid="7">
                                            <p:txEl>
                                              <p:pRg st="2" end="2"/>
                                            </p:txEl>
                                          </p:spTgt>
                                        </p:tgtEl>
                                        <p:attrNameLst>
                                          <p:attrName>style.visibility</p:attrName>
                                        </p:attrNameLst>
                                      </p:cBhvr>
                                      <p:to>
                                        <p:strVal val="visible"/>
                                      </p:to>
                                    </p:set>
                                    <p:anim calcmode="lin" valueType="num">
                                      <p:cBhvr>
                                        <p:cTn id="36"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8" dur="5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9" dur="500"/>
                                        <p:tgtEl>
                                          <p:spTgt spid="7">
                                            <p:txEl>
                                              <p:pRg st="2" end="2"/>
                                            </p:txEl>
                                          </p:spTgt>
                                        </p:tgtEl>
                                      </p:cBhvr>
                                    </p:animEffect>
                                  </p:childTnLst>
                                </p:cTn>
                              </p:par>
                            </p:childTnLst>
                          </p:cTn>
                        </p:par>
                        <p:par>
                          <p:cTn id="40" fill="hold" nodeType="afterGroup">
                            <p:stCondLst>
                              <p:cond delay="6400"/>
                            </p:stCondLst>
                            <p:childTnLst>
                              <p:par>
                                <p:cTn id="41" presetID="31" presetClass="entr" presetSubtype="0" fill="hold" nodeType="afterEffect">
                                  <p:stCondLst>
                                    <p:cond delay="0"/>
                                  </p:stCondLst>
                                  <p:iterate type="lt">
                                    <p:tmPct val="5000"/>
                                  </p:iterate>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p:cTn id="43"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5" dur="5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6" dur="500"/>
                                        <p:tgtEl>
                                          <p:spTgt spid="7">
                                            <p:txEl>
                                              <p:pRg st="3" end="3"/>
                                            </p:txEl>
                                          </p:spTgt>
                                        </p:tgtEl>
                                      </p:cBhvr>
                                    </p:animEffect>
                                  </p:childTnLst>
                                </p:cTn>
                              </p:par>
                            </p:childTnLst>
                          </p:cTn>
                        </p:par>
                        <p:par>
                          <p:cTn id="47" fill="hold" nodeType="afterGroup">
                            <p:stCondLst>
                              <p:cond delay="7625"/>
                            </p:stCondLst>
                            <p:childTnLst>
                              <p:par>
                                <p:cTn id="48" presetID="31" presetClass="entr" presetSubtype="0" fill="hold" nodeType="afterEffect">
                                  <p:stCondLst>
                                    <p:cond delay="0"/>
                                  </p:stCondLst>
                                  <p:iterate type="lt">
                                    <p:tmPct val="5000"/>
                                  </p:iterate>
                                  <p:childTnLst>
                                    <p:set>
                                      <p:cBhvr>
                                        <p:cTn id="49" dur="1" fill="hold">
                                          <p:stCondLst>
                                            <p:cond delay="0"/>
                                          </p:stCondLst>
                                        </p:cTn>
                                        <p:tgtEl>
                                          <p:spTgt spid="7">
                                            <p:txEl>
                                              <p:pRg st="4" end="4"/>
                                            </p:txEl>
                                          </p:spTgt>
                                        </p:tgtEl>
                                        <p:attrNameLst>
                                          <p:attrName>style.visibility</p:attrName>
                                        </p:attrNameLst>
                                      </p:cBhvr>
                                      <p:to>
                                        <p:strVal val="visible"/>
                                      </p:to>
                                    </p:set>
                                    <p:anim calcmode="lin" valueType="num">
                                      <p:cBhvr>
                                        <p:cTn id="50"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51" dur="500" fill="hold"/>
                                        <p:tgtEl>
                                          <p:spTgt spid="7">
                                            <p:txEl>
                                              <p:pRg st="4" end="4"/>
                                            </p:txEl>
                                          </p:spTgt>
                                        </p:tgtEl>
                                        <p:attrNameLst>
                                          <p:attrName>ppt_h</p:attrName>
                                        </p:attrNameLst>
                                      </p:cBhvr>
                                      <p:tavLst>
                                        <p:tav tm="0">
                                          <p:val>
                                            <p:fltVal val="0"/>
                                          </p:val>
                                        </p:tav>
                                        <p:tav tm="100000">
                                          <p:val>
                                            <p:strVal val="#ppt_h"/>
                                          </p:val>
                                        </p:tav>
                                      </p:tavLst>
                                    </p:anim>
                                    <p:anim calcmode="lin" valueType="num">
                                      <p:cBhvr>
                                        <p:cTn id="52" dur="5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53" dur="500"/>
                                        <p:tgtEl>
                                          <p:spTgt spid="7">
                                            <p:txEl>
                                              <p:pRg st="4" end="4"/>
                                            </p:txEl>
                                          </p:spTgt>
                                        </p:tgtEl>
                                      </p:cBhvr>
                                    </p:animEffect>
                                  </p:childTnLst>
                                </p:cTn>
                              </p:par>
                            </p:childTnLst>
                          </p:cTn>
                        </p:par>
                        <p:par>
                          <p:cTn id="54" fill="hold" nodeType="afterGroup">
                            <p:stCondLst>
                              <p:cond delay="9025"/>
                            </p:stCondLst>
                            <p:childTnLst>
                              <p:par>
                                <p:cTn id="55" presetID="31" presetClass="entr" presetSubtype="0" fill="hold" nodeType="afterEffect">
                                  <p:stCondLst>
                                    <p:cond delay="0"/>
                                  </p:stCondLst>
                                  <p:iterate type="lt">
                                    <p:tmPct val="5000"/>
                                  </p:iterate>
                                  <p:childTnLst>
                                    <p:set>
                                      <p:cBhvr>
                                        <p:cTn id="56" dur="1" fill="hold">
                                          <p:stCondLst>
                                            <p:cond delay="0"/>
                                          </p:stCondLst>
                                        </p:cTn>
                                        <p:tgtEl>
                                          <p:spTgt spid="7">
                                            <p:txEl>
                                              <p:pRg st="5" end="5"/>
                                            </p:txEl>
                                          </p:spTgt>
                                        </p:tgtEl>
                                        <p:attrNameLst>
                                          <p:attrName>style.visibility</p:attrName>
                                        </p:attrNameLst>
                                      </p:cBhvr>
                                      <p:to>
                                        <p:strVal val="visible"/>
                                      </p:to>
                                    </p:set>
                                    <p:anim calcmode="lin" valueType="num">
                                      <p:cBhvr>
                                        <p:cTn id="57"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58" dur="500" fill="hold"/>
                                        <p:tgtEl>
                                          <p:spTgt spid="7">
                                            <p:txEl>
                                              <p:pRg st="5" end="5"/>
                                            </p:txEl>
                                          </p:spTgt>
                                        </p:tgtEl>
                                        <p:attrNameLst>
                                          <p:attrName>ppt_h</p:attrName>
                                        </p:attrNameLst>
                                      </p:cBhvr>
                                      <p:tavLst>
                                        <p:tav tm="0">
                                          <p:val>
                                            <p:fltVal val="0"/>
                                          </p:val>
                                        </p:tav>
                                        <p:tav tm="100000">
                                          <p:val>
                                            <p:strVal val="#ppt_h"/>
                                          </p:val>
                                        </p:tav>
                                      </p:tavLst>
                                    </p:anim>
                                    <p:anim calcmode="lin" valueType="num">
                                      <p:cBhvr>
                                        <p:cTn id="59" dur="5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60" dur="500"/>
                                        <p:tgtEl>
                                          <p:spTgt spid="7">
                                            <p:txEl>
                                              <p:pRg st="5" end="5"/>
                                            </p:txEl>
                                          </p:spTgt>
                                        </p:tgtEl>
                                      </p:cBhvr>
                                    </p:animEffect>
                                  </p:childTnLst>
                                </p:cTn>
                              </p:par>
                            </p:childTnLst>
                          </p:cTn>
                        </p:par>
                        <p:par>
                          <p:cTn id="61" fill="hold" nodeType="afterGroup">
                            <p:stCondLst>
                              <p:cond delay="10275"/>
                            </p:stCondLst>
                            <p:childTnLst>
                              <p:par>
                                <p:cTn id="62" presetID="31" presetClass="entr" presetSubtype="0" fill="hold" nodeType="afterEffect">
                                  <p:stCondLst>
                                    <p:cond delay="0"/>
                                  </p:stCondLst>
                                  <p:iterate type="lt">
                                    <p:tmPct val="5000"/>
                                  </p:iterate>
                                  <p:childTnLst>
                                    <p:set>
                                      <p:cBhvr>
                                        <p:cTn id="63" dur="1" fill="hold">
                                          <p:stCondLst>
                                            <p:cond delay="0"/>
                                          </p:stCondLst>
                                        </p:cTn>
                                        <p:tgtEl>
                                          <p:spTgt spid="7">
                                            <p:txEl>
                                              <p:pRg st="6" end="6"/>
                                            </p:txEl>
                                          </p:spTgt>
                                        </p:tgtEl>
                                        <p:attrNameLst>
                                          <p:attrName>style.visibility</p:attrName>
                                        </p:attrNameLst>
                                      </p:cBhvr>
                                      <p:to>
                                        <p:strVal val="visible"/>
                                      </p:to>
                                    </p:set>
                                    <p:anim calcmode="lin" valueType="num">
                                      <p:cBhvr>
                                        <p:cTn id="64"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65" dur="500" fill="hold"/>
                                        <p:tgtEl>
                                          <p:spTgt spid="7">
                                            <p:txEl>
                                              <p:pRg st="6" end="6"/>
                                            </p:txEl>
                                          </p:spTgt>
                                        </p:tgtEl>
                                        <p:attrNameLst>
                                          <p:attrName>ppt_h</p:attrName>
                                        </p:attrNameLst>
                                      </p:cBhvr>
                                      <p:tavLst>
                                        <p:tav tm="0">
                                          <p:val>
                                            <p:fltVal val="0"/>
                                          </p:val>
                                        </p:tav>
                                        <p:tav tm="100000">
                                          <p:val>
                                            <p:strVal val="#ppt_h"/>
                                          </p:val>
                                        </p:tav>
                                      </p:tavLst>
                                    </p:anim>
                                    <p:anim calcmode="lin" valueType="num">
                                      <p:cBhvr>
                                        <p:cTn id="66" dur="5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67" dur="500"/>
                                        <p:tgtEl>
                                          <p:spTgt spid="7">
                                            <p:txEl>
                                              <p:pRg st="6" end="6"/>
                                            </p:txEl>
                                          </p:spTgt>
                                        </p:tgtEl>
                                      </p:cBhvr>
                                    </p:animEffect>
                                  </p:childTnLst>
                                </p:cTn>
                              </p:par>
                            </p:childTnLst>
                          </p:cTn>
                        </p:par>
                        <p:par>
                          <p:cTn id="68" fill="hold">
                            <p:stCondLst>
                              <p:cond delay="11325"/>
                            </p:stCondLst>
                            <p:childTnLst>
                              <p:par>
                                <p:cTn id="69" presetID="31" presetClass="entr" presetSubtype="0" fill="hold" nodeType="afterEffect">
                                  <p:stCondLst>
                                    <p:cond delay="0"/>
                                  </p:stCondLst>
                                  <p:iterate type="lt">
                                    <p:tmPct val="5000"/>
                                  </p:iterate>
                                  <p:childTnLst>
                                    <p:set>
                                      <p:cBhvr>
                                        <p:cTn id="70" dur="1" fill="hold">
                                          <p:stCondLst>
                                            <p:cond delay="0"/>
                                          </p:stCondLst>
                                        </p:cTn>
                                        <p:tgtEl>
                                          <p:spTgt spid="7">
                                            <p:txEl>
                                              <p:pRg st="7" end="7"/>
                                            </p:txEl>
                                          </p:spTgt>
                                        </p:tgtEl>
                                        <p:attrNameLst>
                                          <p:attrName>style.visibility</p:attrName>
                                        </p:attrNameLst>
                                      </p:cBhvr>
                                      <p:to>
                                        <p:strVal val="visible"/>
                                      </p:to>
                                    </p:set>
                                    <p:anim calcmode="lin" valueType="num">
                                      <p:cBhvr>
                                        <p:cTn id="71"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72" dur="500" fill="hold"/>
                                        <p:tgtEl>
                                          <p:spTgt spid="7">
                                            <p:txEl>
                                              <p:pRg st="7" end="7"/>
                                            </p:txEl>
                                          </p:spTgt>
                                        </p:tgtEl>
                                        <p:attrNameLst>
                                          <p:attrName>ppt_h</p:attrName>
                                        </p:attrNameLst>
                                      </p:cBhvr>
                                      <p:tavLst>
                                        <p:tav tm="0">
                                          <p:val>
                                            <p:fltVal val="0"/>
                                          </p:val>
                                        </p:tav>
                                        <p:tav tm="100000">
                                          <p:val>
                                            <p:strVal val="#ppt_h"/>
                                          </p:val>
                                        </p:tav>
                                      </p:tavLst>
                                    </p:anim>
                                    <p:anim calcmode="lin" valueType="num">
                                      <p:cBhvr>
                                        <p:cTn id="73" dur="500" fill="hold"/>
                                        <p:tgtEl>
                                          <p:spTgt spid="7">
                                            <p:txEl>
                                              <p:pRg st="7" end="7"/>
                                            </p:txEl>
                                          </p:spTgt>
                                        </p:tgtEl>
                                        <p:attrNameLst>
                                          <p:attrName>style.rotation</p:attrName>
                                        </p:attrNameLst>
                                      </p:cBhvr>
                                      <p:tavLst>
                                        <p:tav tm="0">
                                          <p:val>
                                            <p:fltVal val="90"/>
                                          </p:val>
                                        </p:tav>
                                        <p:tav tm="100000">
                                          <p:val>
                                            <p:fltVal val="0"/>
                                          </p:val>
                                        </p:tav>
                                      </p:tavLst>
                                    </p:anim>
                                    <p:animEffect transition="in" filter="fade">
                                      <p:cBhvr>
                                        <p:cTn id="7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7"/>
          <p:cNvSpPr txBox="1">
            <a:spLocks noChangeArrowheads="1"/>
          </p:cNvSpPr>
          <p:nvPr/>
        </p:nvSpPr>
        <p:spPr bwMode="auto">
          <a:xfrm>
            <a:off x="3648076" y="836613"/>
            <a:ext cx="475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endParaRPr lang="en-US" altLang="en-US">
              <a:solidFill>
                <a:srgbClr val="000000"/>
              </a:solidFill>
            </a:endParaRPr>
          </a:p>
        </p:txBody>
      </p:sp>
      <p:sp>
        <p:nvSpPr>
          <p:cNvPr id="7171" name="Text Box 18"/>
          <p:cNvSpPr txBox="1">
            <a:spLocks noChangeArrowheads="1"/>
          </p:cNvSpPr>
          <p:nvPr/>
        </p:nvSpPr>
        <p:spPr bwMode="auto">
          <a:xfrm>
            <a:off x="3648075" y="981075"/>
            <a:ext cx="424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endParaRPr lang="en-US" altLang="en-US">
              <a:solidFill>
                <a:srgbClr val="000000"/>
              </a:solidFill>
            </a:endParaRPr>
          </a:p>
        </p:txBody>
      </p:sp>
      <p:sp>
        <p:nvSpPr>
          <p:cNvPr id="7172" name="Text Box 19"/>
          <p:cNvSpPr txBox="1">
            <a:spLocks noChangeArrowheads="1"/>
          </p:cNvSpPr>
          <p:nvPr/>
        </p:nvSpPr>
        <p:spPr bwMode="auto">
          <a:xfrm>
            <a:off x="2330178" y="1057275"/>
            <a:ext cx="7921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GB" altLang="en-US" sz="4400" dirty="0">
                <a:solidFill>
                  <a:srgbClr val="000000"/>
                </a:solidFill>
                <a:latin typeface="Abadi" panose="020B0604020104020204" pitchFamily="34" charset="0"/>
              </a:rPr>
              <a:t> Team Activities</a:t>
            </a:r>
          </a:p>
        </p:txBody>
      </p:sp>
      <p:sp>
        <p:nvSpPr>
          <p:cNvPr id="4" name="TextBox 3">
            <a:extLst>
              <a:ext uri="{FF2B5EF4-FFF2-40B4-BE49-F238E27FC236}">
                <a16:creationId xmlns:a16="http://schemas.microsoft.com/office/drawing/2014/main" id="{AD60998B-D94A-3321-0415-861ED31EFDB6}"/>
              </a:ext>
            </a:extLst>
          </p:cNvPr>
          <p:cNvSpPr txBox="1"/>
          <p:nvPr/>
        </p:nvSpPr>
        <p:spPr>
          <a:xfrm>
            <a:off x="367862" y="2297441"/>
            <a:ext cx="7133406" cy="1815882"/>
          </a:xfrm>
          <a:prstGeom prst="rect">
            <a:avLst/>
          </a:prstGeom>
          <a:solidFill>
            <a:schemeClr val="bg1"/>
          </a:solidFill>
        </p:spPr>
        <p:txBody>
          <a:bodyPr wrap="square">
            <a:spAutoFit/>
          </a:bodyPr>
          <a:lstStyle/>
          <a:p>
            <a:pPr eaLnBrk="1" hangingPunct="1"/>
            <a:r>
              <a:rPr lang="en-GB" altLang="en-US" sz="2800" dirty="0">
                <a:latin typeface="Abadi" panose="020B0604020104020204" pitchFamily="34" charset="0"/>
              </a:rPr>
              <a:t>There are a series of team building activities designed to familiarise the group with the staff and site, preparing them for challenge, adventure, working together and fun.</a:t>
            </a:r>
          </a:p>
        </p:txBody>
      </p:sp>
      <p:pic>
        <p:nvPicPr>
          <p:cNvPr id="6" name="Picture 5">
            <a:extLst>
              <a:ext uri="{FF2B5EF4-FFF2-40B4-BE49-F238E27FC236}">
                <a16:creationId xmlns:a16="http://schemas.microsoft.com/office/drawing/2014/main" id="{C8F719D9-683A-CF76-E37F-89F574112E3A}"/>
              </a:ext>
            </a:extLst>
          </p:cNvPr>
          <p:cNvPicPr>
            <a:picLocks noChangeAspect="1"/>
          </p:cNvPicPr>
          <p:nvPr/>
        </p:nvPicPr>
        <p:blipFill rotWithShape="1">
          <a:blip r:embed="rId3"/>
          <a:srcRect l="1970"/>
          <a:stretch/>
        </p:blipFill>
        <p:spPr>
          <a:xfrm>
            <a:off x="7810875" y="2039936"/>
            <a:ext cx="4170918" cy="245683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7"/>
          <p:cNvSpPr txBox="1">
            <a:spLocks noChangeArrowheads="1"/>
          </p:cNvSpPr>
          <p:nvPr/>
        </p:nvSpPr>
        <p:spPr bwMode="auto">
          <a:xfrm>
            <a:off x="3648076" y="836613"/>
            <a:ext cx="475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endParaRPr lang="en-US" altLang="en-US">
              <a:solidFill>
                <a:srgbClr val="000000"/>
              </a:solidFill>
            </a:endParaRPr>
          </a:p>
        </p:txBody>
      </p:sp>
      <p:sp>
        <p:nvSpPr>
          <p:cNvPr id="7171" name="Text Box 18"/>
          <p:cNvSpPr txBox="1">
            <a:spLocks noChangeArrowheads="1"/>
          </p:cNvSpPr>
          <p:nvPr/>
        </p:nvSpPr>
        <p:spPr bwMode="auto">
          <a:xfrm>
            <a:off x="3648075" y="981075"/>
            <a:ext cx="424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endParaRPr lang="en-US" altLang="en-US">
              <a:solidFill>
                <a:srgbClr val="000000"/>
              </a:solidFill>
            </a:endParaRPr>
          </a:p>
        </p:txBody>
      </p:sp>
      <p:sp>
        <p:nvSpPr>
          <p:cNvPr id="7172" name="Text Box 19"/>
          <p:cNvSpPr txBox="1">
            <a:spLocks noChangeArrowheads="1"/>
          </p:cNvSpPr>
          <p:nvPr/>
        </p:nvSpPr>
        <p:spPr bwMode="auto">
          <a:xfrm>
            <a:off x="3269071" y="1065213"/>
            <a:ext cx="42481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GB" altLang="en-US" sz="4400" dirty="0">
                <a:solidFill>
                  <a:srgbClr val="000000"/>
                </a:solidFill>
                <a:latin typeface="Abadi" panose="020B0604020104020204" pitchFamily="34" charset="0"/>
              </a:rPr>
              <a:t>Main Activities</a:t>
            </a:r>
          </a:p>
        </p:txBody>
      </p:sp>
      <p:pic>
        <p:nvPicPr>
          <p:cNvPr id="3074" name="Picture 2" descr="Outdoor Activities At Beaumanor Hall, Leicestershire">
            <a:extLst>
              <a:ext uri="{FF2B5EF4-FFF2-40B4-BE49-F238E27FC236}">
                <a16:creationId xmlns:a16="http://schemas.microsoft.com/office/drawing/2014/main" id="{C792E937-3897-E0AB-3E31-15F45225D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2977879"/>
            <a:ext cx="3681137" cy="24540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ews and Events - Cambourne Village College">
            <a:extLst>
              <a:ext uri="{FF2B5EF4-FFF2-40B4-BE49-F238E27FC236}">
                <a16:creationId xmlns:a16="http://schemas.microsoft.com/office/drawing/2014/main" id="{D6370D9A-F947-262B-6883-316BB5AA92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655" y="2986086"/>
            <a:ext cx="3598115" cy="239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054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6856" y="777081"/>
            <a:ext cx="6588125"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3" name="Text Box 17"/>
          <p:cNvSpPr txBox="1">
            <a:spLocks noChangeArrowheads="1"/>
          </p:cNvSpPr>
          <p:nvPr/>
        </p:nvSpPr>
        <p:spPr bwMode="auto">
          <a:xfrm>
            <a:off x="1487487" y="1196976"/>
            <a:ext cx="2592388"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Technical skills</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Knowledge </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Games</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Team competition</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Life skills</a:t>
            </a:r>
          </a:p>
          <a:p>
            <a:pPr eaLnBrk="0" fontAlgn="base" hangingPunct="0">
              <a:spcBef>
                <a:spcPct val="50000"/>
              </a:spcBef>
              <a:spcAft>
                <a:spcPct val="0"/>
              </a:spcAft>
              <a:buFontTx/>
              <a:buChar char="•"/>
              <a:defRPr/>
            </a:pPr>
            <a:endParaRPr lang="en-GB" sz="2000" b="1">
              <a:solidFill>
                <a:srgbClr val="000000"/>
              </a:solidFill>
              <a:effectLst>
                <a:outerShdw blurRad="38100" dist="38100" dir="2700000" algn="tl">
                  <a:srgbClr val="C0C0C0"/>
                </a:outerShdw>
              </a:effectLst>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5313">
                                            <p:txEl>
                                              <p:pRg st="0" end="0"/>
                                            </p:txEl>
                                          </p:spTgt>
                                        </p:tgtEl>
                                        <p:attrNameLst>
                                          <p:attrName>style.visibility</p:attrName>
                                        </p:attrNameLst>
                                      </p:cBhvr>
                                      <p:to>
                                        <p:strVal val="visible"/>
                                      </p:to>
                                    </p:set>
                                    <p:anim calcmode="lin" valueType="num">
                                      <p:cBhvr>
                                        <p:cTn id="7" dur="500" fill="hold"/>
                                        <p:tgtEl>
                                          <p:spTgt spid="553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531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531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55313">
                                            <p:txEl>
                                              <p:pRg st="0" end="0"/>
                                            </p:txEl>
                                          </p:spTgt>
                                        </p:tgtEl>
                                      </p:cBhvr>
                                    </p:animEffect>
                                  </p:childTnLst>
                                </p:cTn>
                              </p:par>
                            </p:childTnLst>
                          </p:cTn>
                        </p:par>
                        <p:par>
                          <p:cTn id="11" fill="hold" nodeType="afterGroup">
                            <p:stCondLst>
                              <p:cond delay="85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55313">
                                            <p:txEl>
                                              <p:pRg st="2" end="2"/>
                                            </p:txEl>
                                          </p:spTgt>
                                        </p:tgtEl>
                                        <p:attrNameLst>
                                          <p:attrName>style.visibility</p:attrName>
                                        </p:attrNameLst>
                                      </p:cBhvr>
                                      <p:to>
                                        <p:strVal val="visible"/>
                                      </p:to>
                                    </p:set>
                                    <p:anim calcmode="lin" valueType="num">
                                      <p:cBhvr>
                                        <p:cTn id="14" dur="500" fill="hold"/>
                                        <p:tgtEl>
                                          <p:spTgt spid="5531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5313">
                                            <p:txEl>
                                              <p:pRg st="2" end="2"/>
                                            </p:txEl>
                                          </p:spTgt>
                                        </p:tgtEl>
                                        <p:attrNameLst>
                                          <p:attrName>ppt_h</p:attrName>
                                        </p:attrNameLst>
                                      </p:cBhvr>
                                      <p:tavLst>
                                        <p:tav tm="0">
                                          <p:val>
                                            <p:fltVal val="0"/>
                                          </p:val>
                                        </p:tav>
                                        <p:tav tm="100000">
                                          <p:val>
                                            <p:strVal val="#ppt_h"/>
                                          </p:val>
                                        </p:tav>
                                      </p:tavLst>
                                    </p:anim>
                                    <p:anim calcmode="lin" valueType="num">
                                      <p:cBhvr>
                                        <p:cTn id="16" dur="500" fill="hold"/>
                                        <p:tgtEl>
                                          <p:spTgt spid="55313">
                                            <p:txEl>
                                              <p:pRg st="2" end="2"/>
                                            </p:txEl>
                                          </p:spTgt>
                                        </p:tgtEl>
                                        <p:attrNameLst>
                                          <p:attrName>style.rotation</p:attrName>
                                        </p:attrNameLst>
                                      </p:cBhvr>
                                      <p:tavLst>
                                        <p:tav tm="0">
                                          <p:val>
                                            <p:fltVal val="90"/>
                                          </p:val>
                                        </p:tav>
                                        <p:tav tm="100000">
                                          <p:val>
                                            <p:fltVal val="0"/>
                                          </p:val>
                                        </p:tav>
                                      </p:tavLst>
                                    </p:anim>
                                    <p:animEffect transition="in" filter="fade">
                                      <p:cBhvr>
                                        <p:cTn id="17" dur="500"/>
                                        <p:tgtEl>
                                          <p:spTgt spid="55313">
                                            <p:txEl>
                                              <p:pRg st="2" end="2"/>
                                            </p:txEl>
                                          </p:spTgt>
                                        </p:tgtEl>
                                      </p:cBhvr>
                                    </p:animEffect>
                                  </p:childTnLst>
                                </p:cTn>
                              </p:par>
                            </p:childTnLst>
                          </p:cTn>
                        </p:par>
                        <p:par>
                          <p:cTn id="18" fill="hold" nodeType="afterGroup">
                            <p:stCondLst>
                              <p:cond delay="155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55313">
                                            <p:txEl>
                                              <p:pRg st="4" end="4"/>
                                            </p:txEl>
                                          </p:spTgt>
                                        </p:tgtEl>
                                        <p:attrNameLst>
                                          <p:attrName>style.visibility</p:attrName>
                                        </p:attrNameLst>
                                      </p:cBhvr>
                                      <p:to>
                                        <p:strVal val="visible"/>
                                      </p:to>
                                    </p:set>
                                    <p:anim calcmode="lin" valueType="num">
                                      <p:cBhvr>
                                        <p:cTn id="21" dur="500" fill="hold"/>
                                        <p:tgtEl>
                                          <p:spTgt spid="5531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5313">
                                            <p:txEl>
                                              <p:pRg st="4" end="4"/>
                                            </p:txEl>
                                          </p:spTgt>
                                        </p:tgtEl>
                                        <p:attrNameLst>
                                          <p:attrName>ppt_h</p:attrName>
                                        </p:attrNameLst>
                                      </p:cBhvr>
                                      <p:tavLst>
                                        <p:tav tm="0">
                                          <p:val>
                                            <p:fltVal val="0"/>
                                          </p:val>
                                        </p:tav>
                                        <p:tav tm="100000">
                                          <p:val>
                                            <p:strVal val="#ppt_h"/>
                                          </p:val>
                                        </p:tav>
                                      </p:tavLst>
                                    </p:anim>
                                    <p:anim calcmode="lin" valueType="num">
                                      <p:cBhvr>
                                        <p:cTn id="23" dur="500" fill="hold"/>
                                        <p:tgtEl>
                                          <p:spTgt spid="55313">
                                            <p:txEl>
                                              <p:pRg st="4" end="4"/>
                                            </p:txEl>
                                          </p:spTgt>
                                        </p:tgtEl>
                                        <p:attrNameLst>
                                          <p:attrName>style.rotation</p:attrName>
                                        </p:attrNameLst>
                                      </p:cBhvr>
                                      <p:tavLst>
                                        <p:tav tm="0">
                                          <p:val>
                                            <p:fltVal val="90"/>
                                          </p:val>
                                        </p:tav>
                                        <p:tav tm="100000">
                                          <p:val>
                                            <p:fltVal val="0"/>
                                          </p:val>
                                        </p:tav>
                                      </p:tavLst>
                                    </p:anim>
                                    <p:animEffect transition="in" filter="fade">
                                      <p:cBhvr>
                                        <p:cTn id="24" dur="500"/>
                                        <p:tgtEl>
                                          <p:spTgt spid="55313">
                                            <p:txEl>
                                              <p:pRg st="4" end="4"/>
                                            </p:txEl>
                                          </p:spTgt>
                                        </p:tgtEl>
                                      </p:cBhvr>
                                    </p:animEffect>
                                  </p:childTnLst>
                                </p:cTn>
                              </p:par>
                            </p:childTnLst>
                          </p:cTn>
                        </p:par>
                        <p:par>
                          <p:cTn id="25" fill="hold" nodeType="afterGroup">
                            <p:stCondLst>
                              <p:cond delay="215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55313">
                                            <p:txEl>
                                              <p:pRg st="6" end="6"/>
                                            </p:txEl>
                                          </p:spTgt>
                                        </p:tgtEl>
                                        <p:attrNameLst>
                                          <p:attrName>style.visibility</p:attrName>
                                        </p:attrNameLst>
                                      </p:cBhvr>
                                      <p:to>
                                        <p:strVal val="visible"/>
                                      </p:to>
                                    </p:set>
                                    <p:anim calcmode="lin" valueType="num">
                                      <p:cBhvr>
                                        <p:cTn id="28" dur="500" fill="hold"/>
                                        <p:tgtEl>
                                          <p:spTgt spid="5531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55313">
                                            <p:txEl>
                                              <p:pRg st="6" end="6"/>
                                            </p:txEl>
                                          </p:spTgt>
                                        </p:tgtEl>
                                        <p:attrNameLst>
                                          <p:attrName>ppt_h</p:attrName>
                                        </p:attrNameLst>
                                      </p:cBhvr>
                                      <p:tavLst>
                                        <p:tav tm="0">
                                          <p:val>
                                            <p:fltVal val="0"/>
                                          </p:val>
                                        </p:tav>
                                        <p:tav tm="100000">
                                          <p:val>
                                            <p:strVal val="#ppt_h"/>
                                          </p:val>
                                        </p:tav>
                                      </p:tavLst>
                                    </p:anim>
                                    <p:anim calcmode="lin" valueType="num">
                                      <p:cBhvr>
                                        <p:cTn id="30" dur="500" fill="hold"/>
                                        <p:tgtEl>
                                          <p:spTgt spid="55313">
                                            <p:txEl>
                                              <p:pRg st="6" end="6"/>
                                            </p:txEl>
                                          </p:spTgt>
                                        </p:tgtEl>
                                        <p:attrNameLst>
                                          <p:attrName>style.rotation</p:attrName>
                                        </p:attrNameLst>
                                      </p:cBhvr>
                                      <p:tavLst>
                                        <p:tav tm="0">
                                          <p:val>
                                            <p:fltVal val="90"/>
                                          </p:val>
                                        </p:tav>
                                        <p:tav tm="100000">
                                          <p:val>
                                            <p:fltVal val="0"/>
                                          </p:val>
                                        </p:tav>
                                      </p:tavLst>
                                    </p:anim>
                                    <p:animEffect transition="in" filter="fade">
                                      <p:cBhvr>
                                        <p:cTn id="31" dur="500"/>
                                        <p:tgtEl>
                                          <p:spTgt spid="55313">
                                            <p:txEl>
                                              <p:pRg st="6" end="6"/>
                                            </p:txEl>
                                          </p:spTgt>
                                        </p:tgtEl>
                                      </p:cBhvr>
                                    </p:animEffect>
                                  </p:childTnLst>
                                </p:cTn>
                              </p:par>
                            </p:childTnLst>
                          </p:cTn>
                        </p:par>
                        <p:par>
                          <p:cTn id="32" fill="hold" nodeType="afterGroup">
                            <p:stCondLst>
                              <p:cond delay="300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55313">
                                            <p:txEl>
                                              <p:pRg st="8" end="8"/>
                                            </p:txEl>
                                          </p:spTgt>
                                        </p:tgtEl>
                                        <p:attrNameLst>
                                          <p:attrName>style.visibility</p:attrName>
                                        </p:attrNameLst>
                                      </p:cBhvr>
                                      <p:to>
                                        <p:strVal val="visible"/>
                                      </p:to>
                                    </p:set>
                                    <p:anim calcmode="lin" valueType="num">
                                      <p:cBhvr>
                                        <p:cTn id="35" dur="500" fill="hold"/>
                                        <p:tgtEl>
                                          <p:spTgt spid="5531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55313">
                                            <p:txEl>
                                              <p:pRg st="8" end="8"/>
                                            </p:txEl>
                                          </p:spTgt>
                                        </p:tgtEl>
                                        <p:attrNameLst>
                                          <p:attrName>ppt_h</p:attrName>
                                        </p:attrNameLst>
                                      </p:cBhvr>
                                      <p:tavLst>
                                        <p:tav tm="0">
                                          <p:val>
                                            <p:fltVal val="0"/>
                                          </p:val>
                                        </p:tav>
                                        <p:tav tm="100000">
                                          <p:val>
                                            <p:strVal val="#ppt_h"/>
                                          </p:val>
                                        </p:tav>
                                      </p:tavLst>
                                    </p:anim>
                                    <p:anim calcmode="lin" valueType="num">
                                      <p:cBhvr>
                                        <p:cTn id="37" dur="500" fill="hold"/>
                                        <p:tgtEl>
                                          <p:spTgt spid="55313">
                                            <p:txEl>
                                              <p:pRg st="8" end="8"/>
                                            </p:txEl>
                                          </p:spTgt>
                                        </p:tgtEl>
                                        <p:attrNameLst>
                                          <p:attrName>style.rotation</p:attrName>
                                        </p:attrNameLst>
                                      </p:cBhvr>
                                      <p:tavLst>
                                        <p:tav tm="0">
                                          <p:val>
                                            <p:fltVal val="90"/>
                                          </p:val>
                                        </p:tav>
                                        <p:tav tm="100000">
                                          <p:val>
                                            <p:fltVal val="0"/>
                                          </p:val>
                                        </p:tav>
                                      </p:tavLst>
                                    </p:anim>
                                    <p:animEffect transition="in" filter="fade">
                                      <p:cBhvr>
                                        <p:cTn id="38" dur="500"/>
                                        <p:tgtEl>
                                          <p:spTgt spid="553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726" y="611189"/>
            <a:ext cx="6899275" cy="56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7" name="Text Box 17"/>
          <p:cNvSpPr txBox="1">
            <a:spLocks noChangeArrowheads="1"/>
          </p:cNvSpPr>
          <p:nvPr/>
        </p:nvSpPr>
        <p:spPr bwMode="auto">
          <a:xfrm>
            <a:off x="1487487" y="1196976"/>
            <a:ext cx="2592388"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Technical skills</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Knowledge </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Teamwork</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Journeying</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Challenge</a:t>
            </a:r>
          </a:p>
          <a:p>
            <a:pPr eaLnBrk="0" fontAlgn="base" hangingPunct="0">
              <a:spcBef>
                <a:spcPct val="50000"/>
              </a:spcBef>
              <a:spcAft>
                <a:spcPct val="0"/>
              </a:spcAft>
              <a:buFontTx/>
              <a:buChar char="•"/>
              <a:defRPr/>
            </a:pPr>
            <a:endParaRPr lang="en-GB" sz="2000" b="1">
              <a:solidFill>
                <a:srgbClr val="000000"/>
              </a:solidFill>
              <a:effectLst>
                <a:outerShdw blurRad="38100" dist="38100" dir="2700000" algn="tl">
                  <a:srgbClr val="C0C0C0"/>
                </a:outerShdw>
              </a:effectLst>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6337">
                                            <p:txEl>
                                              <p:pRg st="0" end="0"/>
                                            </p:txEl>
                                          </p:spTgt>
                                        </p:tgtEl>
                                        <p:attrNameLst>
                                          <p:attrName>style.visibility</p:attrName>
                                        </p:attrNameLst>
                                      </p:cBhvr>
                                      <p:to>
                                        <p:strVal val="visible"/>
                                      </p:to>
                                    </p:set>
                                    <p:anim calcmode="lin" valueType="num">
                                      <p:cBhvr>
                                        <p:cTn id="7" dur="500" fill="hold"/>
                                        <p:tgtEl>
                                          <p:spTgt spid="5633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633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6337">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56337">
                                            <p:txEl>
                                              <p:pRg st="0" end="0"/>
                                            </p:txEl>
                                          </p:spTgt>
                                        </p:tgtEl>
                                      </p:cBhvr>
                                    </p:animEffect>
                                  </p:childTnLst>
                                </p:cTn>
                              </p:par>
                            </p:childTnLst>
                          </p:cTn>
                        </p:par>
                        <p:par>
                          <p:cTn id="11" fill="hold" nodeType="afterGroup">
                            <p:stCondLst>
                              <p:cond delay="85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56337">
                                            <p:txEl>
                                              <p:pRg st="2" end="2"/>
                                            </p:txEl>
                                          </p:spTgt>
                                        </p:tgtEl>
                                        <p:attrNameLst>
                                          <p:attrName>style.visibility</p:attrName>
                                        </p:attrNameLst>
                                      </p:cBhvr>
                                      <p:to>
                                        <p:strVal val="visible"/>
                                      </p:to>
                                    </p:set>
                                    <p:anim calcmode="lin" valueType="num">
                                      <p:cBhvr>
                                        <p:cTn id="14" dur="500" fill="hold"/>
                                        <p:tgtEl>
                                          <p:spTgt spid="5633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6337">
                                            <p:txEl>
                                              <p:pRg st="2" end="2"/>
                                            </p:txEl>
                                          </p:spTgt>
                                        </p:tgtEl>
                                        <p:attrNameLst>
                                          <p:attrName>ppt_h</p:attrName>
                                        </p:attrNameLst>
                                      </p:cBhvr>
                                      <p:tavLst>
                                        <p:tav tm="0">
                                          <p:val>
                                            <p:fltVal val="0"/>
                                          </p:val>
                                        </p:tav>
                                        <p:tav tm="100000">
                                          <p:val>
                                            <p:strVal val="#ppt_h"/>
                                          </p:val>
                                        </p:tav>
                                      </p:tavLst>
                                    </p:anim>
                                    <p:anim calcmode="lin" valueType="num">
                                      <p:cBhvr>
                                        <p:cTn id="16" dur="500" fill="hold"/>
                                        <p:tgtEl>
                                          <p:spTgt spid="56337">
                                            <p:txEl>
                                              <p:pRg st="2" end="2"/>
                                            </p:txEl>
                                          </p:spTgt>
                                        </p:tgtEl>
                                        <p:attrNameLst>
                                          <p:attrName>style.rotation</p:attrName>
                                        </p:attrNameLst>
                                      </p:cBhvr>
                                      <p:tavLst>
                                        <p:tav tm="0">
                                          <p:val>
                                            <p:fltVal val="90"/>
                                          </p:val>
                                        </p:tav>
                                        <p:tav tm="100000">
                                          <p:val>
                                            <p:fltVal val="0"/>
                                          </p:val>
                                        </p:tav>
                                      </p:tavLst>
                                    </p:anim>
                                    <p:animEffect transition="in" filter="fade">
                                      <p:cBhvr>
                                        <p:cTn id="17" dur="500"/>
                                        <p:tgtEl>
                                          <p:spTgt spid="56337">
                                            <p:txEl>
                                              <p:pRg st="2" end="2"/>
                                            </p:txEl>
                                          </p:spTgt>
                                        </p:tgtEl>
                                      </p:cBhvr>
                                    </p:animEffect>
                                  </p:childTnLst>
                                </p:cTn>
                              </p:par>
                            </p:childTnLst>
                          </p:cTn>
                        </p:par>
                        <p:par>
                          <p:cTn id="18" fill="hold" nodeType="afterGroup">
                            <p:stCondLst>
                              <p:cond delay="155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56337">
                                            <p:txEl>
                                              <p:pRg st="4" end="4"/>
                                            </p:txEl>
                                          </p:spTgt>
                                        </p:tgtEl>
                                        <p:attrNameLst>
                                          <p:attrName>style.visibility</p:attrName>
                                        </p:attrNameLst>
                                      </p:cBhvr>
                                      <p:to>
                                        <p:strVal val="visible"/>
                                      </p:to>
                                    </p:set>
                                    <p:anim calcmode="lin" valueType="num">
                                      <p:cBhvr>
                                        <p:cTn id="21" dur="500" fill="hold"/>
                                        <p:tgtEl>
                                          <p:spTgt spid="56337">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6337">
                                            <p:txEl>
                                              <p:pRg st="4" end="4"/>
                                            </p:txEl>
                                          </p:spTgt>
                                        </p:tgtEl>
                                        <p:attrNameLst>
                                          <p:attrName>ppt_h</p:attrName>
                                        </p:attrNameLst>
                                      </p:cBhvr>
                                      <p:tavLst>
                                        <p:tav tm="0">
                                          <p:val>
                                            <p:fltVal val="0"/>
                                          </p:val>
                                        </p:tav>
                                        <p:tav tm="100000">
                                          <p:val>
                                            <p:strVal val="#ppt_h"/>
                                          </p:val>
                                        </p:tav>
                                      </p:tavLst>
                                    </p:anim>
                                    <p:anim calcmode="lin" valueType="num">
                                      <p:cBhvr>
                                        <p:cTn id="23" dur="500" fill="hold"/>
                                        <p:tgtEl>
                                          <p:spTgt spid="56337">
                                            <p:txEl>
                                              <p:pRg st="4" end="4"/>
                                            </p:txEl>
                                          </p:spTgt>
                                        </p:tgtEl>
                                        <p:attrNameLst>
                                          <p:attrName>style.rotation</p:attrName>
                                        </p:attrNameLst>
                                      </p:cBhvr>
                                      <p:tavLst>
                                        <p:tav tm="0">
                                          <p:val>
                                            <p:fltVal val="90"/>
                                          </p:val>
                                        </p:tav>
                                        <p:tav tm="100000">
                                          <p:val>
                                            <p:fltVal val="0"/>
                                          </p:val>
                                        </p:tav>
                                      </p:tavLst>
                                    </p:anim>
                                    <p:animEffect transition="in" filter="fade">
                                      <p:cBhvr>
                                        <p:cTn id="24" dur="500"/>
                                        <p:tgtEl>
                                          <p:spTgt spid="56337">
                                            <p:txEl>
                                              <p:pRg st="4" end="4"/>
                                            </p:txEl>
                                          </p:spTgt>
                                        </p:tgtEl>
                                      </p:cBhvr>
                                    </p:animEffect>
                                  </p:childTnLst>
                                </p:cTn>
                              </p:par>
                            </p:childTnLst>
                          </p:cTn>
                        </p:par>
                        <p:par>
                          <p:cTn id="25" fill="hold" nodeType="afterGroup">
                            <p:stCondLst>
                              <p:cond delay="2225"/>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56337">
                                            <p:txEl>
                                              <p:pRg st="6" end="6"/>
                                            </p:txEl>
                                          </p:spTgt>
                                        </p:tgtEl>
                                        <p:attrNameLst>
                                          <p:attrName>style.visibility</p:attrName>
                                        </p:attrNameLst>
                                      </p:cBhvr>
                                      <p:to>
                                        <p:strVal val="visible"/>
                                      </p:to>
                                    </p:set>
                                    <p:anim calcmode="lin" valueType="num">
                                      <p:cBhvr>
                                        <p:cTn id="28" dur="500" fill="hold"/>
                                        <p:tgtEl>
                                          <p:spTgt spid="56337">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56337">
                                            <p:txEl>
                                              <p:pRg st="6" end="6"/>
                                            </p:txEl>
                                          </p:spTgt>
                                        </p:tgtEl>
                                        <p:attrNameLst>
                                          <p:attrName>ppt_h</p:attrName>
                                        </p:attrNameLst>
                                      </p:cBhvr>
                                      <p:tavLst>
                                        <p:tav tm="0">
                                          <p:val>
                                            <p:fltVal val="0"/>
                                          </p:val>
                                        </p:tav>
                                        <p:tav tm="100000">
                                          <p:val>
                                            <p:strVal val="#ppt_h"/>
                                          </p:val>
                                        </p:tav>
                                      </p:tavLst>
                                    </p:anim>
                                    <p:anim calcmode="lin" valueType="num">
                                      <p:cBhvr>
                                        <p:cTn id="30" dur="500" fill="hold"/>
                                        <p:tgtEl>
                                          <p:spTgt spid="56337">
                                            <p:txEl>
                                              <p:pRg st="6" end="6"/>
                                            </p:txEl>
                                          </p:spTgt>
                                        </p:tgtEl>
                                        <p:attrNameLst>
                                          <p:attrName>style.rotation</p:attrName>
                                        </p:attrNameLst>
                                      </p:cBhvr>
                                      <p:tavLst>
                                        <p:tav tm="0">
                                          <p:val>
                                            <p:fltVal val="90"/>
                                          </p:val>
                                        </p:tav>
                                        <p:tav tm="100000">
                                          <p:val>
                                            <p:fltVal val="0"/>
                                          </p:val>
                                        </p:tav>
                                      </p:tavLst>
                                    </p:anim>
                                    <p:animEffect transition="in" filter="fade">
                                      <p:cBhvr>
                                        <p:cTn id="31" dur="500"/>
                                        <p:tgtEl>
                                          <p:spTgt spid="56337">
                                            <p:txEl>
                                              <p:pRg st="6" end="6"/>
                                            </p:txEl>
                                          </p:spTgt>
                                        </p:tgtEl>
                                      </p:cBhvr>
                                    </p:animEffect>
                                  </p:childTnLst>
                                </p:cTn>
                              </p:par>
                            </p:childTnLst>
                          </p:cTn>
                        </p:par>
                        <p:par>
                          <p:cTn id="32" fill="hold" nodeType="afterGroup">
                            <p:stCondLst>
                              <p:cond delay="295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56337">
                                            <p:txEl>
                                              <p:pRg st="8" end="8"/>
                                            </p:txEl>
                                          </p:spTgt>
                                        </p:tgtEl>
                                        <p:attrNameLst>
                                          <p:attrName>style.visibility</p:attrName>
                                        </p:attrNameLst>
                                      </p:cBhvr>
                                      <p:to>
                                        <p:strVal val="visible"/>
                                      </p:to>
                                    </p:set>
                                    <p:anim calcmode="lin" valueType="num">
                                      <p:cBhvr>
                                        <p:cTn id="35" dur="500" fill="hold"/>
                                        <p:tgtEl>
                                          <p:spTgt spid="56337">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56337">
                                            <p:txEl>
                                              <p:pRg st="8" end="8"/>
                                            </p:txEl>
                                          </p:spTgt>
                                        </p:tgtEl>
                                        <p:attrNameLst>
                                          <p:attrName>ppt_h</p:attrName>
                                        </p:attrNameLst>
                                      </p:cBhvr>
                                      <p:tavLst>
                                        <p:tav tm="0">
                                          <p:val>
                                            <p:fltVal val="0"/>
                                          </p:val>
                                        </p:tav>
                                        <p:tav tm="100000">
                                          <p:val>
                                            <p:strVal val="#ppt_h"/>
                                          </p:val>
                                        </p:tav>
                                      </p:tavLst>
                                    </p:anim>
                                    <p:anim calcmode="lin" valueType="num">
                                      <p:cBhvr>
                                        <p:cTn id="37" dur="500" fill="hold"/>
                                        <p:tgtEl>
                                          <p:spTgt spid="56337">
                                            <p:txEl>
                                              <p:pRg st="8" end="8"/>
                                            </p:txEl>
                                          </p:spTgt>
                                        </p:tgtEl>
                                        <p:attrNameLst>
                                          <p:attrName>style.rotation</p:attrName>
                                        </p:attrNameLst>
                                      </p:cBhvr>
                                      <p:tavLst>
                                        <p:tav tm="0">
                                          <p:val>
                                            <p:fltVal val="90"/>
                                          </p:val>
                                        </p:tav>
                                        <p:tav tm="100000">
                                          <p:val>
                                            <p:fltVal val="0"/>
                                          </p:val>
                                        </p:tav>
                                      </p:tavLst>
                                    </p:anim>
                                    <p:animEffect transition="in" filter="fade">
                                      <p:cBhvr>
                                        <p:cTn id="38" dur="500"/>
                                        <p:tgtEl>
                                          <p:spTgt spid="5633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989" y="641350"/>
            <a:ext cx="6823075"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61" name="Group 17"/>
          <p:cNvGrpSpPr>
            <a:grpSpLocks/>
          </p:cNvGrpSpPr>
          <p:nvPr/>
        </p:nvGrpSpPr>
        <p:grpSpPr bwMode="auto">
          <a:xfrm>
            <a:off x="3570288" y="4868864"/>
            <a:ext cx="4843462" cy="1501775"/>
            <a:chOff x="2336" y="1117"/>
            <a:chExt cx="3306" cy="946"/>
          </a:xfrm>
        </p:grpSpPr>
        <p:sp>
          <p:nvSpPr>
            <p:cNvPr id="12293" name="Rectangle 18"/>
            <p:cNvSpPr>
              <a:spLocks noChangeArrowheads="1"/>
            </p:cNvSpPr>
            <p:nvPr/>
          </p:nvSpPr>
          <p:spPr bwMode="auto">
            <a:xfrm>
              <a:off x="2427" y="1117"/>
              <a:ext cx="3215" cy="946"/>
            </a:xfrm>
            <a:prstGeom prst="rect">
              <a:avLst/>
            </a:prstGeom>
            <a:solidFill>
              <a:schemeClr val="bg1"/>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pPr>
              <a:endParaRPr lang="en-US" altLang="en-US">
                <a:solidFill>
                  <a:srgbClr val="FFFFFF"/>
                </a:solidFill>
              </a:endParaRPr>
            </a:p>
          </p:txBody>
        </p:sp>
        <p:pic>
          <p:nvPicPr>
            <p:cNvPr id="12294" name="Picture 19" descr="Untitled"/>
            <p:cNvPicPr>
              <a:picLocks noChangeAspect="1" noChangeArrowheads="1"/>
            </p:cNvPicPr>
            <p:nvPr/>
          </p:nvPicPr>
          <p:blipFill>
            <a:blip r:embed="rId4">
              <a:clrChange>
                <a:clrFrom>
                  <a:srgbClr val="F5F9FA"/>
                </a:clrFrom>
                <a:clrTo>
                  <a:srgbClr val="F5F9FA">
                    <a:alpha val="0"/>
                  </a:srgbClr>
                </a:clrTo>
              </a:clrChange>
              <a:extLst>
                <a:ext uri="{28A0092B-C50C-407E-A947-70E740481C1C}">
                  <a14:useLocalDpi xmlns:a14="http://schemas.microsoft.com/office/drawing/2010/main" val="0"/>
                </a:ext>
              </a:extLst>
            </a:blip>
            <a:srcRect/>
            <a:stretch>
              <a:fillRect/>
            </a:stretch>
          </p:blipFill>
          <p:spPr bwMode="auto">
            <a:xfrm>
              <a:off x="2336" y="1162"/>
              <a:ext cx="3288"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20"/>
            <p:cNvSpPr>
              <a:spLocks noChangeArrowheads="1"/>
            </p:cNvSpPr>
            <p:nvPr/>
          </p:nvSpPr>
          <p:spPr bwMode="auto">
            <a:xfrm>
              <a:off x="2926" y="1140"/>
              <a:ext cx="680" cy="1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ltLang="en-US">
                <a:solidFill>
                  <a:srgbClr val="000000"/>
                </a:solidFill>
              </a:endParaRPr>
            </a:p>
          </p:txBody>
        </p:sp>
        <p:sp>
          <p:nvSpPr>
            <p:cNvPr id="12296" name="Rectangle 21"/>
            <p:cNvSpPr>
              <a:spLocks noChangeArrowheads="1"/>
            </p:cNvSpPr>
            <p:nvPr/>
          </p:nvSpPr>
          <p:spPr bwMode="auto">
            <a:xfrm>
              <a:off x="2449" y="1148"/>
              <a:ext cx="196" cy="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ltLang="en-US">
                <a:solidFill>
                  <a:srgbClr val="000000"/>
                </a:solidFill>
              </a:endParaRPr>
            </a:p>
          </p:txBody>
        </p:sp>
        <p:sp>
          <p:nvSpPr>
            <p:cNvPr id="12297" name="Rectangle 22"/>
            <p:cNvSpPr>
              <a:spLocks noChangeArrowheads="1"/>
            </p:cNvSpPr>
            <p:nvPr/>
          </p:nvSpPr>
          <p:spPr bwMode="auto">
            <a:xfrm>
              <a:off x="2608" y="1925"/>
              <a:ext cx="196" cy="1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ltLang="en-US">
                <a:solidFill>
                  <a:srgbClr val="000000"/>
                </a:solidFill>
              </a:endParaRPr>
            </a:p>
          </p:txBody>
        </p:sp>
        <p:sp>
          <p:nvSpPr>
            <p:cNvPr id="12298" name="Rectangle 23"/>
            <p:cNvSpPr>
              <a:spLocks noChangeArrowheads="1"/>
            </p:cNvSpPr>
            <p:nvPr/>
          </p:nvSpPr>
          <p:spPr bwMode="auto">
            <a:xfrm>
              <a:off x="3938" y="1943"/>
              <a:ext cx="196" cy="1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ltLang="en-US">
                <a:solidFill>
                  <a:srgbClr val="000000"/>
                </a:solidFill>
              </a:endParaRPr>
            </a:p>
          </p:txBody>
        </p:sp>
        <p:sp>
          <p:nvSpPr>
            <p:cNvPr id="12299" name="Rectangle 24"/>
            <p:cNvSpPr>
              <a:spLocks noChangeArrowheads="1"/>
            </p:cNvSpPr>
            <p:nvPr/>
          </p:nvSpPr>
          <p:spPr bwMode="auto">
            <a:xfrm>
              <a:off x="4196" y="1933"/>
              <a:ext cx="196" cy="1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ltLang="en-US">
                <a:solidFill>
                  <a:srgbClr val="000000"/>
                </a:solidFill>
              </a:endParaRPr>
            </a:p>
          </p:txBody>
        </p:sp>
        <p:sp>
          <p:nvSpPr>
            <p:cNvPr id="12300" name="Rectangle 25"/>
            <p:cNvSpPr>
              <a:spLocks noChangeArrowheads="1"/>
            </p:cNvSpPr>
            <p:nvPr/>
          </p:nvSpPr>
          <p:spPr bwMode="auto">
            <a:xfrm>
              <a:off x="5103" y="1933"/>
              <a:ext cx="196" cy="1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ltLang="en-US">
                <a:solidFill>
                  <a:srgbClr val="000000"/>
                </a:solidFill>
              </a:endParaRPr>
            </a:p>
          </p:txBody>
        </p:sp>
      </p:grpSp>
      <p:sp>
        <p:nvSpPr>
          <p:cNvPr id="57370" name="Text Box 26"/>
          <p:cNvSpPr txBox="1">
            <a:spLocks noChangeArrowheads="1"/>
          </p:cNvSpPr>
          <p:nvPr/>
        </p:nvSpPr>
        <p:spPr bwMode="auto">
          <a:xfrm>
            <a:off x="1487487" y="1196976"/>
            <a:ext cx="2592388"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Technical skills</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Knowledge </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Safety</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Personal Challenge</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Life skills</a:t>
            </a:r>
          </a:p>
          <a:p>
            <a:pPr eaLnBrk="0" fontAlgn="base" hangingPunct="0">
              <a:spcBef>
                <a:spcPct val="50000"/>
              </a:spcBef>
              <a:spcAft>
                <a:spcPct val="0"/>
              </a:spcAft>
              <a:buFontTx/>
              <a:buChar char="•"/>
              <a:defRPr/>
            </a:pPr>
            <a:endParaRPr lang="en-GB" sz="2000" b="1">
              <a:solidFill>
                <a:srgbClr val="000000"/>
              </a:solidFill>
              <a:effectLst>
                <a:outerShdw blurRad="38100" dist="38100" dir="2700000" algn="tl">
                  <a:srgbClr val="C0C0C0"/>
                </a:outerShdw>
              </a:effectLst>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57361"/>
                                        </p:tgtEl>
                                        <p:attrNameLst>
                                          <p:attrName>style.visibility</p:attrName>
                                        </p:attrNameLst>
                                      </p:cBhvr>
                                      <p:to>
                                        <p:strVal val="visible"/>
                                      </p:to>
                                    </p:set>
                                    <p:anim calcmode="lin" valueType="num">
                                      <p:cBhvr>
                                        <p:cTn id="7" dur="500" decel="50000" fill="hold">
                                          <p:stCondLst>
                                            <p:cond delay="0"/>
                                          </p:stCondLst>
                                        </p:cTn>
                                        <p:tgtEl>
                                          <p:spTgt spid="5736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736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7361"/>
                                        </p:tgtEl>
                                        <p:attrNameLst>
                                          <p:attrName>ppt_w</p:attrName>
                                        </p:attrNameLst>
                                      </p:cBhvr>
                                      <p:tavLst>
                                        <p:tav tm="0">
                                          <p:val>
                                            <p:strVal val="#ppt_w*.05"/>
                                          </p:val>
                                        </p:tav>
                                        <p:tav tm="100000">
                                          <p:val>
                                            <p:strVal val="#ppt_w"/>
                                          </p:val>
                                        </p:tav>
                                      </p:tavLst>
                                    </p:anim>
                                    <p:anim calcmode="lin" valueType="num">
                                      <p:cBhvr>
                                        <p:cTn id="10" dur="1000" fill="hold"/>
                                        <p:tgtEl>
                                          <p:spTgt spid="5736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736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736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736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7361"/>
                                        </p:tgtEl>
                                      </p:cBhvr>
                                    </p:animEffect>
                                  </p:childTnLst>
                                </p:cTn>
                              </p:par>
                            </p:childTnLst>
                          </p:cTn>
                        </p:par>
                        <p:par>
                          <p:cTn id="15" fill="hold" nodeType="afterGroup">
                            <p:stCondLst>
                              <p:cond delay="10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57370">
                                            <p:txEl>
                                              <p:pRg st="0" end="0"/>
                                            </p:txEl>
                                          </p:spTgt>
                                        </p:tgtEl>
                                        <p:attrNameLst>
                                          <p:attrName>style.visibility</p:attrName>
                                        </p:attrNameLst>
                                      </p:cBhvr>
                                      <p:to>
                                        <p:strVal val="visible"/>
                                      </p:to>
                                    </p:set>
                                    <p:anim calcmode="lin" valueType="num">
                                      <p:cBhvr>
                                        <p:cTn id="18" dur="500" fill="hold"/>
                                        <p:tgtEl>
                                          <p:spTgt spid="5737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7370">
                                            <p:txEl>
                                              <p:pRg st="0" end="0"/>
                                            </p:txEl>
                                          </p:spTgt>
                                        </p:tgtEl>
                                        <p:attrNameLst>
                                          <p:attrName>ppt_h</p:attrName>
                                        </p:attrNameLst>
                                      </p:cBhvr>
                                      <p:tavLst>
                                        <p:tav tm="0">
                                          <p:val>
                                            <p:fltVal val="0"/>
                                          </p:val>
                                        </p:tav>
                                        <p:tav tm="100000">
                                          <p:val>
                                            <p:strVal val="#ppt_h"/>
                                          </p:val>
                                        </p:tav>
                                      </p:tavLst>
                                    </p:anim>
                                    <p:anim calcmode="lin" valueType="num">
                                      <p:cBhvr>
                                        <p:cTn id="20" dur="500" fill="hold"/>
                                        <p:tgtEl>
                                          <p:spTgt spid="57370">
                                            <p:txEl>
                                              <p:pRg st="0" end="0"/>
                                            </p:txEl>
                                          </p:spTgt>
                                        </p:tgtEl>
                                        <p:attrNameLst>
                                          <p:attrName>style.rotation</p:attrName>
                                        </p:attrNameLst>
                                      </p:cBhvr>
                                      <p:tavLst>
                                        <p:tav tm="0">
                                          <p:val>
                                            <p:fltVal val="90"/>
                                          </p:val>
                                        </p:tav>
                                        <p:tav tm="100000">
                                          <p:val>
                                            <p:fltVal val="0"/>
                                          </p:val>
                                        </p:tav>
                                      </p:tavLst>
                                    </p:anim>
                                    <p:animEffect transition="in" filter="fade">
                                      <p:cBhvr>
                                        <p:cTn id="21" dur="500"/>
                                        <p:tgtEl>
                                          <p:spTgt spid="57370">
                                            <p:txEl>
                                              <p:pRg st="0" end="0"/>
                                            </p:txEl>
                                          </p:spTgt>
                                        </p:tgtEl>
                                      </p:cBhvr>
                                    </p:animEffect>
                                  </p:childTnLst>
                                </p:cTn>
                              </p:par>
                            </p:childTnLst>
                          </p:cTn>
                        </p:par>
                        <p:par>
                          <p:cTn id="22" fill="hold" nodeType="afterGroup">
                            <p:stCondLst>
                              <p:cond delay="1850"/>
                            </p:stCondLst>
                            <p:childTnLst>
                              <p:par>
                                <p:cTn id="23" presetID="31" presetClass="entr" presetSubtype="0" fill="hold" nodeType="afterEffect">
                                  <p:stCondLst>
                                    <p:cond delay="0"/>
                                  </p:stCondLst>
                                  <p:iterate type="lt">
                                    <p:tmPct val="5000"/>
                                  </p:iterate>
                                  <p:childTnLst>
                                    <p:set>
                                      <p:cBhvr>
                                        <p:cTn id="24" dur="1" fill="hold">
                                          <p:stCondLst>
                                            <p:cond delay="0"/>
                                          </p:stCondLst>
                                        </p:cTn>
                                        <p:tgtEl>
                                          <p:spTgt spid="57370">
                                            <p:txEl>
                                              <p:pRg st="2" end="2"/>
                                            </p:txEl>
                                          </p:spTgt>
                                        </p:tgtEl>
                                        <p:attrNameLst>
                                          <p:attrName>style.visibility</p:attrName>
                                        </p:attrNameLst>
                                      </p:cBhvr>
                                      <p:to>
                                        <p:strVal val="visible"/>
                                      </p:to>
                                    </p:set>
                                    <p:anim calcmode="lin" valueType="num">
                                      <p:cBhvr>
                                        <p:cTn id="25" dur="500" fill="hold"/>
                                        <p:tgtEl>
                                          <p:spTgt spid="57370">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7370">
                                            <p:txEl>
                                              <p:pRg st="2" end="2"/>
                                            </p:txEl>
                                          </p:spTgt>
                                        </p:tgtEl>
                                        <p:attrNameLst>
                                          <p:attrName>ppt_h</p:attrName>
                                        </p:attrNameLst>
                                      </p:cBhvr>
                                      <p:tavLst>
                                        <p:tav tm="0">
                                          <p:val>
                                            <p:fltVal val="0"/>
                                          </p:val>
                                        </p:tav>
                                        <p:tav tm="100000">
                                          <p:val>
                                            <p:strVal val="#ppt_h"/>
                                          </p:val>
                                        </p:tav>
                                      </p:tavLst>
                                    </p:anim>
                                    <p:anim calcmode="lin" valueType="num">
                                      <p:cBhvr>
                                        <p:cTn id="27" dur="500" fill="hold"/>
                                        <p:tgtEl>
                                          <p:spTgt spid="57370">
                                            <p:txEl>
                                              <p:pRg st="2" end="2"/>
                                            </p:txEl>
                                          </p:spTgt>
                                        </p:tgtEl>
                                        <p:attrNameLst>
                                          <p:attrName>style.rotation</p:attrName>
                                        </p:attrNameLst>
                                      </p:cBhvr>
                                      <p:tavLst>
                                        <p:tav tm="0">
                                          <p:val>
                                            <p:fltVal val="90"/>
                                          </p:val>
                                        </p:tav>
                                        <p:tav tm="100000">
                                          <p:val>
                                            <p:fltVal val="0"/>
                                          </p:val>
                                        </p:tav>
                                      </p:tavLst>
                                    </p:anim>
                                    <p:animEffect transition="in" filter="fade">
                                      <p:cBhvr>
                                        <p:cTn id="28" dur="500"/>
                                        <p:tgtEl>
                                          <p:spTgt spid="57370">
                                            <p:txEl>
                                              <p:pRg st="2" end="2"/>
                                            </p:txEl>
                                          </p:spTgt>
                                        </p:tgtEl>
                                      </p:cBhvr>
                                    </p:animEffect>
                                  </p:childTnLst>
                                </p:cTn>
                              </p:par>
                            </p:childTnLst>
                          </p:cTn>
                        </p:par>
                        <p:par>
                          <p:cTn id="29" fill="hold" nodeType="afterGroup">
                            <p:stCondLst>
                              <p:cond delay="2550"/>
                            </p:stCondLst>
                            <p:childTnLst>
                              <p:par>
                                <p:cTn id="30" presetID="31" presetClass="entr" presetSubtype="0" fill="hold" nodeType="afterEffect">
                                  <p:stCondLst>
                                    <p:cond delay="0"/>
                                  </p:stCondLst>
                                  <p:iterate type="lt">
                                    <p:tmPct val="5000"/>
                                  </p:iterate>
                                  <p:childTnLst>
                                    <p:set>
                                      <p:cBhvr>
                                        <p:cTn id="31" dur="1" fill="hold">
                                          <p:stCondLst>
                                            <p:cond delay="0"/>
                                          </p:stCondLst>
                                        </p:cTn>
                                        <p:tgtEl>
                                          <p:spTgt spid="57370">
                                            <p:txEl>
                                              <p:pRg st="4" end="4"/>
                                            </p:txEl>
                                          </p:spTgt>
                                        </p:tgtEl>
                                        <p:attrNameLst>
                                          <p:attrName>style.visibility</p:attrName>
                                        </p:attrNameLst>
                                      </p:cBhvr>
                                      <p:to>
                                        <p:strVal val="visible"/>
                                      </p:to>
                                    </p:set>
                                    <p:anim calcmode="lin" valueType="num">
                                      <p:cBhvr>
                                        <p:cTn id="32" dur="500" fill="hold"/>
                                        <p:tgtEl>
                                          <p:spTgt spid="57370">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57370">
                                            <p:txEl>
                                              <p:pRg st="4" end="4"/>
                                            </p:txEl>
                                          </p:spTgt>
                                        </p:tgtEl>
                                        <p:attrNameLst>
                                          <p:attrName>ppt_h</p:attrName>
                                        </p:attrNameLst>
                                      </p:cBhvr>
                                      <p:tavLst>
                                        <p:tav tm="0">
                                          <p:val>
                                            <p:fltVal val="0"/>
                                          </p:val>
                                        </p:tav>
                                        <p:tav tm="100000">
                                          <p:val>
                                            <p:strVal val="#ppt_h"/>
                                          </p:val>
                                        </p:tav>
                                      </p:tavLst>
                                    </p:anim>
                                    <p:anim calcmode="lin" valueType="num">
                                      <p:cBhvr>
                                        <p:cTn id="34" dur="500" fill="hold"/>
                                        <p:tgtEl>
                                          <p:spTgt spid="57370">
                                            <p:txEl>
                                              <p:pRg st="4" end="4"/>
                                            </p:txEl>
                                          </p:spTgt>
                                        </p:tgtEl>
                                        <p:attrNameLst>
                                          <p:attrName>style.rotation</p:attrName>
                                        </p:attrNameLst>
                                      </p:cBhvr>
                                      <p:tavLst>
                                        <p:tav tm="0">
                                          <p:val>
                                            <p:fltVal val="90"/>
                                          </p:val>
                                        </p:tav>
                                        <p:tav tm="100000">
                                          <p:val>
                                            <p:fltVal val="0"/>
                                          </p:val>
                                        </p:tav>
                                      </p:tavLst>
                                    </p:anim>
                                    <p:animEffect transition="in" filter="fade">
                                      <p:cBhvr>
                                        <p:cTn id="35" dur="500"/>
                                        <p:tgtEl>
                                          <p:spTgt spid="57370">
                                            <p:txEl>
                                              <p:pRg st="4" end="4"/>
                                            </p:txEl>
                                          </p:spTgt>
                                        </p:tgtEl>
                                      </p:cBhvr>
                                    </p:animEffect>
                                  </p:childTnLst>
                                </p:cTn>
                              </p:par>
                            </p:childTnLst>
                          </p:cTn>
                        </p:par>
                        <p:par>
                          <p:cTn id="36" fill="hold" nodeType="afterGroup">
                            <p:stCondLst>
                              <p:cond delay="3175"/>
                            </p:stCondLst>
                            <p:childTnLst>
                              <p:par>
                                <p:cTn id="37" presetID="31" presetClass="entr" presetSubtype="0" fill="hold" nodeType="afterEffect">
                                  <p:stCondLst>
                                    <p:cond delay="0"/>
                                  </p:stCondLst>
                                  <p:iterate type="lt">
                                    <p:tmPct val="5000"/>
                                  </p:iterate>
                                  <p:childTnLst>
                                    <p:set>
                                      <p:cBhvr>
                                        <p:cTn id="38" dur="1" fill="hold">
                                          <p:stCondLst>
                                            <p:cond delay="0"/>
                                          </p:stCondLst>
                                        </p:cTn>
                                        <p:tgtEl>
                                          <p:spTgt spid="57370">
                                            <p:txEl>
                                              <p:pRg st="6" end="6"/>
                                            </p:txEl>
                                          </p:spTgt>
                                        </p:tgtEl>
                                        <p:attrNameLst>
                                          <p:attrName>style.visibility</p:attrName>
                                        </p:attrNameLst>
                                      </p:cBhvr>
                                      <p:to>
                                        <p:strVal val="visible"/>
                                      </p:to>
                                    </p:set>
                                    <p:anim calcmode="lin" valueType="num">
                                      <p:cBhvr>
                                        <p:cTn id="39" dur="500" fill="hold"/>
                                        <p:tgtEl>
                                          <p:spTgt spid="57370">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57370">
                                            <p:txEl>
                                              <p:pRg st="6" end="6"/>
                                            </p:txEl>
                                          </p:spTgt>
                                        </p:tgtEl>
                                        <p:attrNameLst>
                                          <p:attrName>ppt_h</p:attrName>
                                        </p:attrNameLst>
                                      </p:cBhvr>
                                      <p:tavLst>
                                        <p:tav tm="0">
                                          <p:val>
                                            <p:fltVal val="0"/>
                                          </p:val>
                                        </p:tav>
                                        <p:tav tm="100000">
                                          <p:val>
                                            <p:strVal val="#ppt_h"/>
                                          </p:val>
                                        </p:tav>
                                      </p:tavLst>
                                    </p:anim>
                                    <p:anim calcmode="lin" valueType="num">
                                      <p:cBhvr>
                                        <p:cTn id="41" dur="500" fill="hold"/>
                                        <p:tgtEl>
                                          <p:spTgt spid="57370">
                                            <p:txEl>
                                              <p:pRg st="6" end="6"/>
                                            </p:txEl>
                                          </p:spTgt>
                                        </p:tgtEl>
                                        <p:attrNameLst>
                                          <p:attrName>style.rotation</p:attrName>
                                        </p:attrNameLst>
                                      </p:cBhvr>
                                      <p:tavLst>
                                        <p:tav tm="0">
                                          <p:val>
                                            <p:fltVal val="90"/>
                                          </p:val>
                                        </p:tav>
                                        <p:tav tm="100000">
                                          <p:val>
                                            <p:fltVal val="0"/>
                                          </p:val>
                                        </p:tav>
                                      </p:tavLst>
                                    </p:anim>
                                    <p:animEffect transition="in" filter="fade">
                                      <p:cBhvr>
                                        <p:cTn id="42" dur="500"/>
                                        <p:tgtEl>
                                          <p:spTgt spid="57370">
                                            <p:txEl>
                                              <p:pRg st="6" end="6"/>
                                            </p:txEl>
                                          </p:spTgt>
                                        </p:tgtEl>
                                      </p:cBhvr>
                                    </p:animEffect>
                                  </p:childTnLst>
                                </p:cTn>
                              </p:par>
                            </p:childTnLst>
                          </p:cTn>
                        </p:par>
                        <p:par>
                          <p:cTn id="43" fill="hold" nodeType="afterGroup">
                            <p:stCondLst>
                              <p:cond delay="4075"/>
                            </p:stCondLst>
                            <p:childTnLst>
                              <p:par>
                                <p:cTn id="44" presetID="31" presetClass="entr" presetSubtype="0" fill="hold" nodeType="afterEffect">
                                  <p:stCondLst>
                                    <p:cond delay="0"/>
                                  </p:stCondLst>
                                  <p:iterate type="lt">
                                    <p:tmPct val="5000"/>
                                  </p:iterate>
                                  <p:childTnLst>
                                    <p:set>
                                      <p:cBhvr>
                                        <p:cTn id="45" dur="1" fill="hold">
                                          <p:stCondLst>
                                            <p:cond delay="0"/>
                                          </p:stCondLst>
                                        </p:cTn>
                                        <p:tgtEl>
                                          <p:spTgt spid="57370">
                                            <p:txEl>
                                              <p:pRg st="8" end="8"/>
                                            </p:txEl>
                                          </p:spTgt>
                                        </p:tgtEl>
                                        <p:attrNameLst>
                                          <p:attrName>style.visibility</p:attrName>
                                        </p:attrNameLst>
                                      </p:cBhvr>
                                      <p:to>
                                        <p:strVal val="visible"/>
                                      </p:to>
                                    </p:set>
                                    <p:anim calcmode="lin" valueType="num">
                                      <p:cBhvr>
                                        <p:cTn id="46" dur="500" fill="hold"/>
                                        <p:tgtEl>
                                          <p:spTgt spid="57370">
                                            <p:txEl>
                                              <p:pRg st="8" end="8"/>
                                            </p:txEl>
                                          </p:spTgt>
                                        </p:tgtEl>
                                        <p:attrNameLst>
                                          <p:attrName>ppt_w</p:attrName>
                                        </p:attrNameLst>
                                      </p:cBhvr>
                                      <p:tavLst>
                                        <p:tav tm="0">
                                          <p:val>
                                            <p:fltVal val="0"/>
                                          </p:val>
                                        </p:tav>
                                        <p:tav tm="100000">
                                          <p:val>
                                            <p:strVal val="#ppt_w"/>
                                          </p:val>
                                        </p:tav>
                                      </p:tavLst>
                                    </p:anim>
                                    <p:anim calcmode="lin" valueType="num">
                                      <p:cBhvr>
                                        <p:cTn id="47" dur="500" fill="hold"/>
                                        <p:tgtEl>
                                          <p:spTgt spid="57370">
                                            <p:txEl>
                                              <p:pRg st="8" end="8"/>
                                            </p:txEl>
                                          </p:spTgt>
                                        </p:tgtEl>
                                        <p:attrNameLst>
                                          <p:attrName>ppt_h</p:attrName>
                                        </p:attrNameLst>
                                      </p:cBhvr>
                                      <p:tavLst>
                                        <p:tav tm="0">
                                          <p:val>
                                            <p:fltVal val="0"/>
                                          </p:val>
                                        </p:tav>
                                        <p:tav tm="100000">
                                          <p:val>
                                            <p:strVal val="#ppt_h"/>
                                          </p:val>
                                        </p:tav>
                                      </p:tavLst>
                                    </p:anim>
                                    <p:anim calcmode="lin" valueType="num">
                                      <p:cBhvr>
                                        <p:cTn id="48" dur="500" fill="hold"/>
                                        <p:tgtEl>
                                          <p:spTgt spid="57370">
                                            <p:txEl>
                                              <p:pRg st="8" end="8"/>
                                            </p:txEl>
                                          </p:spTgt>
                                        </p:tgtEl>
                                        <p:attrNameLst>
                                          <p:attrName>style.rotation</p:attrName>
                                        </p:attrNameLst>
                                      </p:cBhvr>
                                      <p:tavLst>
                                        <p:tav tm="0">
                                          <p:val>
                                            <p:fltVal val="90"/>
                                          </p:val>
                                        </p:tav>
                                        <p:tav tm="100000">
                                          <p:val>
                                            <p:fltVal val="0"/>
                                          </p:val>
                                        </p:tav>
                                      </p:tavLst>
                                    </p:anim>
                                    <p:animEffect transition="in" filter="fade">
                                      <p:cBhvr>
                                        <p:cTn id="49" dur="500"/>
                                        <p:tgtEl>
                                          <p:spTgt spid="5737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538" y="654051"/>
            <a:ext cx="687705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Text Box 3"/>
          <p:cNvSpPr txBox="1">
            <a:spLocks noChangeArrowheads="1"/>
          </p:cNvSpPr>
          <p:nvPr/>
        </p:nvSpPr>
        <p:spPr bwMode="auto">
          <a:xfrm>
            <a:off x="1465262" y="1027114"/>
            <a:ext cx="2592388"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defRPr/>
            </a:pPr>
            <a:r>
              <a:rPr lang="en-GB" sz="2000" b="1" dirty="0">
                <a:solidFill>
                  <a:srgbClr val="000000"/>
                </a:solidFill>
                <a:effectLst>
                  <a:outerShdw blurRad="38100" dist="38100" dir="2700000" algn="tl">
                    <a:srgbClr val="C0C0C0"/>
                  </a:outerShdw>
                </a:effectLst>
                <a:latin typeface="Century Gothic" pitchFamily="34" charset="0"/>
              </a:rPr>
              <a:t>Problem Solving</a:t>
            </a:r>
          </a:p>
          <a:p>
            <a:pPr eaLnBrk="0" fontAlgn="base" hangingPunct="0">
              <a:spcBef>
                <a:spcPct val="50000"/>
              </a:spcBef>
              <a:spcAft>
                <a:spcPct val="0"/>
              </a:spcAft>
              <a:defRPr/>
            </a:pPr>
            <a:endParaRPr lang="en-GB" sz="2000" b="1" dirty="0">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dirty="0">
                <a:solidFill>
                  <a:srgbClr val="000000"/>
                </a:solidFill>
                <a:effectLst>
                  <a:outerShdw blurRad="38100" dist="38100" dir="2700000" algn="tl">
                    <a:srgbClr val="C0C0C0"/>
                  </a:outerShdw>
                </a:effectLst>
                <a:latin typeface="Century Gothic" pitchFamily="34" charset="0"/>
              </a:rPr>
              <a:t>Safety</a:t>
            </a:r>
          </a:p>
          <a:p>
            <a:pPr eaLnBrk="0" fontAlgn="base" hangingPunct="0">
              <a:spcBef>
                <a:spcPct val="50000"/>
              </a:spcBef>
              <a:spcAft>
                <a:spcPct val="0"/>
              </a:spcAft>
              <a:defRPr/>
            </a:pPr>
            <a:endParaRPr lang="en-GB" sz="2000" b="1" dirty="0">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dirty="0">
                <a:solidFill>
                  <a:srgbClr val="000000"/>
                </a:solidFill>
                <a:effectLst>
                  <a:outerShdw blurRad="38100" dist="38100" dir="2700000" algn="tl">
                    <a:srgbClr val="C0C0C0"/>
                  </a:outerShdw>
                </a:effectLst>
                <a:latin typeface="Century Gothic" pitchFamily="34" charset="0"/>
              </a:rPr>
              <a:t>Teamwork</a:t>
            </a:r>
          </a:p>
          <a:p>
            <a:pPr eaLnBrk="0" fontAlgn="base" hangingPunct="0">
              <a:spcBef>
                <a:spcPct val="50000"/>
              </a:spcBef>
              <a:spcAft>
                <a:spcPct val="0"/>
              </a:spcAft>
              <a:defRPr/>
            </a:pPr>
            <a:endParaRPr lang="en-GB" sz="2000" b="1" dirty="0">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dirty="0">
                <a:solidFill>
                  <a:srgbClr val="000000"/>
                </a:solidFill>
                <a:effectLst>
                  <a:outerShdw blurRad="38100" dist="38100" dir="2700000" algn="tl">
                    <a:srgbClr val="C0C0C0"/>
                  </a:outerShdw>
                </a:effectLst>
                <a:latin typeface="Century Gothic" pitchFamily="34" charset="0"/>
              </a:rPr>
              <a:t>Life skills</a:t>
            </a:r>
          </a:p>
          <a:p>
            <a:pPr eaLnBrk="0" fontAlgn="base" hangingPunct="0">
              <a:spcBef>
                <a:spcPct val="50000"/>
              </a:spcBef>
              <a:spcAft>
                <a:spcPct val="0"/>
              </a:spcAft>
              <a:defRPr/>
            </a:pPr>
            <a:endParaRPr lang="en-GB" sz="2000" b="1" dirty="0">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dirty="0">
                <a:solidFill>
                  <a:srgbClr val="000000"/>
                </a:solidFill>
                <a:effectLst>
                  <a:outerShdw blurRad="38100" dist="38100" dir="2700000" algn="tl">
                    <a:srgbClr val="C0C0C0"/>
                  </a:outerShdw>
                </a:effectLst>
                <a:latin typeface="Century Gothic" pitchFamily="34" charset="0"/>
              </a:rPr>
              <a:t>Knowledge</a:t>
            </a:r>
          </a:p>
          <a:p>
            <a:pPr eaLnBrk="0" fontAlgn="base" hangingPunct="0">
              <a:spcBef>
                <a:spcPct val="50000"/>
              </a:spcBef>
              <a:spcAft>
                <a:spcPct val="0"/>
              </a:spcAft>
              <a:buFontTx/>
              <a:buChar char="•"/>
              <a:defRPr/>
            </a:pPr>
            <a:endParaRPr lang="en-GB" sz="2000" b="1" dirty="0">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dirty="0">
                <a:solidFill>
                  <a:srgbClr val="000000"/>
                </a:solidFill>
                <a:effectLst>
                  <a:outerShdw blurRad="38100" dist="38100" dir="2700000" algn="tl">
                    <a:srgbClr val="C0C0C0"/>
                  </a:outerShdw>
                </a:effectLst>
                <a:latin typeface="Century Gothic" pitchFamily="34" charset="0"/>
              </a:rPr>
              <a:t>Achievement</a:t>
            </a:r>
          </a:p>
          <a:p>
            <a:pPr eaLnBrk="0" fontAlgn="base" hangingPunct="0">
              <a:spcBef>
                <a:spcPct val="50000"/>
              </a:spcBef>
              <a:spcAft>
                <a:spcPct val="0"/>
              </a:spcAft>
              <a:buFontTx/>
              <a:buChar char="•"/>
              <a:defRPr/>
            </a:pPr>
            <a:endParaRPr lang="en-GB" sz="2000" b="1" dirty="0">
              <a:solidFill>
                <a:srgbClr val="000000"/>
              </a:solidFill>
              <a:effectLst>
                <a:outerShdw blurRad="38100" dist="38100" dir="2700000" algn="tl">
                  <a:srgbClr val="C0C0C0"/>
                </a:outerShdw>
              </a:effectLst>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38243">
                                            <p:txEl>
                                              <p:pRg st="2" end="2"/>
                                            </p:txEl>
                                          </p:spTgt>
                                        </p:tgtEl>
                                        <p:attrNameLst>
                                          <p:attrName>style.visibility</p:attrName>
                                        </p:attrNameLst>
                                      </p:cBhvr>
                                      <p:to>
                                        <p:strVal val="visible"/>
                                      </p:to>
                                    </p:set>
                                    <p:anim calcmode="lin" valueType="num">
                                      <p:cBhvr>
                                        <p:cTn id="7" dur="500" fill="hold"/>
                                        <p:tgtEl>
                                          <p:spTgt spid="13824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38243">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138243">
                                            <p:txEl>
                                              <p:pRg st="2" end="2"/>
                                            </p:txEl>
                                          </p:spTgt>
                                        </p:tgtEl>
                                        <p:attrNameLst>
                                          <p:attrName>style.rotation</p:attrName>
                                        </p:attrNameLst>
                                      </p:cBhvr>
                                      <p:tavLst>
                                        <p:tav tm="0">
                                          <p:val>
                                            <p:fltVal val="90"/>
                                          </p:val>
                                        </p:tav>
                                        <p:tav tm="100000">
                                          <p:val>
                                            <p:fltVal val="0"/>
                                          </p:val>
                                        </p:tav>
                                      </p:tavLst>
                                    </p:anim>
                                    <p:animEffect transition="in" filter="fade">
                                      <p:cBhvr>
                                        <p:cTn id="10" dur="500"/>
                                        <p:tgtEl>
                                          <p:spTgt spid="138243">
                                            <p:txEl>
                                              <p:pRg st="2" end="2"/>
                                            </p:txEl>
                                          </p:spTgt>
                                        </p:tgtEl>
                                      </p:cBhvr>
                                    </p:animEffect>
                                  </p:childTnLst>
                                </p:cTn>
                              </p:par>
                            </p:childTnLst>
                          </p:cTn>
                        </p:par>
                        <p:par>
                          <p:cTn id="11" fill="hold" nodeType="afterGroup">
                            <p:stCondLst>
                              <p:cond delay="625"/>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38243">
                                            <p:txEl>
                                              <p:pRg st="4" end="4"/>
                                            </p:txEl>
                                          </p:spTgt>
                                        </p:tgtEl>
                                        <p:attrNameLst>
                                          <p:attrName>style.visibility</p:attrName>
                                        </p:attrNameLst>
                                      </p:cBhvr>
                                      <p:to>
                                        <p:strVal val="visible"/>
                                      </p:to>
                                    </p:set>
                                    <p:anim calcmode="lin" valueType="num">
                                      <p:cBhvr>
                                        <p:cTn id="14" dur="500" fill="hold"/>
                                        <p:tgtEl>
                                          <p:spTgt spid="13824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138243">
                                            <p:txEl>
                                              <p:pRg st="4" end="4"/>
                                            </p:txEl>
                                          </p:spTgt>
                                        </p:tgtEl>
                                        <p:attrNameLst>
                                          <p:attrName>ppt_h</p:attrName>
                                        </p:attrNameLst>
                                      </p:cBhvr>
                                      <p:tavLst>
                                        <p:tav tm="0">
                                          <p:val>
                                            <p:fltVal val="0"/>
                                          </p:val>
                                        </p:tav>
                                        <p:tav tm="100000">
                                          <p:val>
                                            <p:strVal val="#ppt_h"/>
                                          </p:val>
                                        </p:tav>
                                      </p:tavLst>
                                    </p:anim>
                                    <p:anim calcmode="lin" valueType="num">
                                      <p:cBhvr>
                                        <p:cTn id="16" dur="500" fill="hold"/>
                                        <p:tgtEl>
                                          <p:spTgt spid="138243">
                                            <p:txEl>
                                              <p:pRg st="4" end="4"/>
                                            </p:txEl>
                                          </p:spTgt>
                                        </p:tgtEl>
                                        <p:attrNameLst>
                                          <p:attrName>style.rotation</p:attrName>
                                        </p:attrNameLst>
                                      </p:cBhvr>
                                      <p:tavLst>
                                        <p:tav tm="0">
                                          <p:val>
                                            <p:fltVal val="90"/>
                                          </p:val>
                                        </p:tav>
                                        <p:tav tm="100000">
                                          <p:val>
                                            <p:fltVal val="0"/>
                                          </p:val>
                                        </p:tav>
                                      </p:tavLst>
                                    </p:anim>
                                    <p:animEffect transition="in" filter="fade">
                                      <p:cBhvr>
                                        <p:cTn id="17" dur="500"/>
                                        <p:tgtEl>
                                          <p:spTgt spid="138243">
                                            <p:txEl>
                                              <p:pRg st="4" end="4"/>
                                            </p:txEl>
                                          </p:spTgt>
                                        </p:tgtEl>
                                      </p:cBhvr>
                                    </p:animEffect>
                                  </p:childTnLst>
                                </p:cTn>
                              </p:par>
                            </p:childTnLst>
                          </p:cTn>
                        </p:par>
                        <p:par>
                          <p:cTn id="18" fill="hold" nodeType="afterGroup">
                            <p:stCondLst>
                              <p:cond delay="13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138243">
                                            <p:txEl>
                                              <p:pRg st="0" end="0"/>
                                            </p:txEl>
                                          </p:spTgt>
                                        </p:tgtEl>
                                        <p:attrNameLst>
                                          <p:attrName>style.visibility</p:attrName>
                                        </p:attrNameLst>
                                      </p:cBhvr>
                                      <p:to>
                                        <p:strVal val="visible"/>
                                      </p:to>
                                    </p:set>
                                    <p:anim calcmode="lin" valueType="num">
                                      <p:cBhvr>
                                        <p:cTn id="21" dur="500" fill="hold"/>
                                        <p:tgtEl>
                                          <p:spTgt spid="13824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8243">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138243">
                                            <p:txEl>
                                              <p:pRg st="0" end="0"/>
                                            </p:txEl>
                                          </p:spTgt>
                                        </p:tgtEl>
                                        <p:attrNameLst>
                                          <p:attrName>style.rotation</p:attrName>
                                        </p:attrNameLst>
                                      </p:cBhvr>
                                      <p:tavLst>
                                        <p:tav tm="0">
                                          <p:val>
                                            <p:fltVal val="90"/>
                                          </p:val>
                                        </p:tav>
                                        <p:tav tm="100000">
                                          <p:val>
                                            <p:fltVal val="0"/>
                                          </p:val>
                                        </p:tav>
                                      </p:tavLst>
                                    </p:anim>
                                    <p:animEffect transition="in" filter="fade">
                                      <p:cBhvr>
                                        <p:cTn id="24" dur="500"/>
                                        <p:tgtEl>
                                          <p:spTgt spid="138243">
                                            <p:txEl>
                                              <p:pRg st="0" end="0"/>
                                            </p:txEl>
                                          </p:spTgt>
                                        </p:tgtEl>
                                      </p:cBhvr>
                                    </p:animEffect>
                                  </p:childTnLst>
                                </p:cTn>
                              </p:par>
                            </p:childTnLst>
                          </p:cTn>
                        </p:par>
                        <p:par>
                          <p:cTn id="25" fill="hold" nodeType="afterGroup">
                            <p:stCondLst>
                              <p:cond delay="2125"/>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138243">
                                            <p:txEl>
                                              <p:pRg st="6" end="6"/>
                                            </p:txEl>
                                          </p:spTgt>
                                        </p:tgtEl>
                                        <p:attrNameLst>
                                          <p:attrName>style.visibility</p:attrName>
                                        </p:attrNameLst>
                                      </p:cBhvr>
                                      <p:to>
                                        <p:strVal val="visible"/>
                                      </p:to>
                                    </p:set>
                                    <p:anim calcmode="lin" valueType="num">
                                      <p:cBhvr>
                                        <p:cTn id="28" dur="500" fill="hold"/>
                                        <p:tgtEl>
                                          <p:spTgt spid="13824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138243">
                                            <p:txEl>
                                              <p:pRg st="6" end="6"/>
                                            </p:txEl>
                                          </p:spTgt>
                                        </p:tgtEl>
                                        <p:attrNameLst>
                                          <p:attrName>ppt_h</p:attrName>
                                        </p:attrNameLst>
                                      </p:cBhvr>
                                      <p:tavLst>
                                        <p:tav tm="0">
                                          <p:val>
                                            <p:fltVal val="0"/>
                                          </p:val>
                                        </p:tav>
                                        <p:tav tm="100000">
                                          <p:val>
                                            <p:strVal val="#ppt_h"/>
                                          </p:val>
                                        </p:tav>
                                      </p:tavLst>
                                    </p:anim>
                                    <p:anim calcmode="lin" valueType="num">
                                      <p:cBhvr>
                                        <p:cTn id="30" dur="500" fill="hold"/>
                                        <p:tgtEl>
                                          <p:spTgt spid="138243">
                                            <p:txEl>
                                              <p:pRg st="6" end="6"/>
                                            </p:txEl>
                                          </p:spTgt>
                                        </p:tgtEl>
                                        <p:attrNameLst>
                                          <p:attrName>style.rotation</p:attrName>
                                        </p:attrNameLst>
                                      </p:cBhvr>
                                      <p:tavLst>
                                        <p:tav tm="0">
                                          <p:val>
                                            <p:fltVal val="90"/>
                                          </p:val>
                                        </p:tav>
                                        <p:tav tm="100000">
                                          <p:val>
                                            <p:fltVal val="0"/>
                                          </p:val>
                                        </p:tav>
                                      </p:tavLst>
                                    </p:anim>
                                    <p:animEffect transition="in" filter="fade">
                                      <p:cBhvr>
                                        <p:cTn id="31" dur="500"/>
                                        <p:tgtEl>
                                          <p:spTgt spid="138243">
                                            <p:txEl>
                                              <p:pRg st="6" end="6"/>
                                            </p:txEl>
                                          </p:spTgt>
                                        </p:tgtEl>
                                      </p:cBhvr>
                                    </p:animEffect>
                                  </p:childTnLst>
                                </p:cTn>
                              </p:par>
                            </p:childTnLst>
                          </p:cTn>
                        </p:par>
                        <p:par>
                          <p:cTn id="32" fill="hold" nodeType="afterGroup">
                            <p:stCondLst>
                              <p:cond delay="285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138243">
                                            <p:txEl>
                                              <p:pRg st="8" end="8"/>
                                            </p:txEl>
                                          </p:spTgt>
                                        </p:tgtEl>
                                        <p:attrNameLst>
                                          <p:attrName>style.visibility</p:attrName>
                                        </p:attrNameLst>
                                      </p:cBhvr>
                                      <p:to>
                                        <p:strVal val="visible"/>
                                      </p:to>
                                    </p:set>
                                    <p:anim calcmode="lin" valueType="num">
                                      <p:cBhvr>
                                        <p:cTn id="35" dur="500" fill="hold"/>
                                        <p:tgtEl>
                                          <p:spTgt spid="13824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138243">
                                            <p:txEl>
                                              <p:pRg st="8" end="8"/>
                                            </p:txEl>
                                          </p:spTgt>
                                        </p:tgtEl>
                                        <p:attrNameLst>
                                          <p:attrName>ppt_h</p:attrName>
                                        </p:attrNameLst>
                                      </p:cBhvr>
                                      <p:tavLst>
                                        <p:tav tm="0">
                                          <p:val>
                                            <p:fltVal val="0"/>
                                          </p:val>
                                        </p:tav>
                                        <p:tav tm="100000">
                                          <p:val>
                                            <p:strVal val="#ppt_h"/>
                                          </p:val>
                                        </p:tav>
                                      </p:tavLst>
                                    </p:anim>
                                    <p:anim calcmode="lin" valueType="num">
                                      <p:cBhvr>
                                        <p:cTn id="37" dur="500" fill="hold"/>
                                        <p:tgtEl>
                                          <p:spTgt spid="138243">
                                            <p:txEl>
                                              <p:pRg st="8" end="8"/>
                                            </p:txEl>
                                          </p:spTgt>
                                        </p:tgtEl>
                                        <p:attrNameLst>
                                          <p:attrName>style.rotation</p:attrName>
                                        </p:attrNameLst>
                                      </p:cBhvr>
                                      <p:tavLst>
                                        <p:tav tm="0">
                                          <p:val>
                                            <p:fltVal val="90"/>
                                          </p:val>
                                        </p:tav>
                                        <p:tav tm="100000">
                                          <p:val>
                                            <p:fltVal val="0"/>
                                          </p:val>
                                        </p:tav>
                                      </p:tavLst>
                                    </p:anim>
                                    <p:animEffect transition="in" filter="fade">
                                      <p:cBhvr>
                                        <p:cTn id="38" dur="500"/>
                                        <p:tgtEl>
                                          <p:spTgt spid="138243">
                                            <p:txEl>
                                              <p:pRg st="8" end="8"/>
                                            </p:txEl>
                                          </p:spTgt>
                                        </p:tgtEl>
                                      </p:cBhvr>
                                    </p:animEffect>
                                  </p:childTnLst>
                                </p:cTn>
                              </p:par>
                            </p:childTnLst>
                          </p:cTn>
                        </p:par>
                        <p:par>
                          <p:cTn id="39" fill="hold" nodeType="afterGroup">
                            <p:stCondLst>
                              <p:cond delay="355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138243">
                                            <p:txEl>
                                              <p:pRg st="10" end="10"/>
                                            </p:txEl>
                                          </p:spTgt>
                                        </p:tgtEl>
                                        <p:attrNameLst>
                                          <p:attrName>style.visibility</p:attrName>
                                        </p:attrNameLst>
                                      </p:cBhvr>
                                      <p:to>
                                        <p:strVal val="visible"/>
                                      </p:to>
                                    </p:set>
                                    <p:anim calcmode="lin" valueType="num">
                                      <p:cBhvr>
                                        <p:cTn id="42" dur="500" fill="hold"/>
                                        <p:tgtEl>
                                          <p:spTgt spid="138243">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138243">
                                            <p:txEl>
                                              <p:pRg st="10" end="10"/>
                                            </p:txEl>
                                          </p:spTgt>
                                        </p:tgtEl>
                                        <p:attrNameLst>
                                          <p:attrName>ppt_h</p:attrName>
                                        </p:attrNameLst>
                                      </p:cBhvr>
                                      <p:tavLst>
                                        <p:tav tm="0">
                                          <p:val>
                                            <p:fltVal val="0"/>
                                          </p:val>
                                        </p:tav>
                                        <p:tav tm="100000">
                                          <p:val>
                                            <p:strVal val="#ppt_h"/>
                                          </p:val>
                                        </p:tav>
                                      </p:tavLst>
                                    </p:anim>
                                    <p:anim calcmode="lin" valueType="num">
                                      <p:cBhvr>
                                        <p:cTn id="44" dur="500" fill="hold"/>
                                        <p:tgtEl>
                                          <p:spTgt spid="138243">
                                            <p:txEl>
                                              <p:pRg st="10" end="10"/>
                                            </p:txEl>
                                          </p:spTgt>
                                        </p:tgtEl>
                                        <p:attrNameLst>
                                          <p:attrName>style.rotation</p:attrName>
                                        </p:attrNameLst>
                                      </p:cBhvr>
                                      <p:tavLst>
                                        <p:tav tm="0">
                                          <p:val>
                                            <p:fltVal val="90"/>
                                          </p:val>
                                        </p:tav>
                                        <p:tav tm="100000">
                                          <p:val>
                                            <p:fltVal val="0"/>
                                          </p:val>
                                        </p:tav>
                                      </p:tavLst>
                                    </p:anim>
                                    <p:animEffect transition="in" filter="fade">
                                      <p:cBhvr>
                                        <p:cTn id="45" dur="500"/>
                                        <p:tgtEl>
                                          <p:spTgt spid="1382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746F-7956-44DA-E34B-45C1FB509931}"/>
              </a:ext>
            </a:extLst>
          </p:cNvPr>
          <p:cNvSpPr>
            <a:spLocks noGrp="1"/>
          </p:cNvSpPr>
          <p:nvPr>
            <p:ph type="title"/>
          </p:nvPr>
        </p:nvSpPr>
        <p:spPr/>
        <p:txBody>
          <a:bodyPr/>
          <a:lstStyle/>
          <a:p>
            <a:r>
              <a:rPr lang="en-GB" dirty="0"/>
              <a:t>E-safety in year 7</a:t>
            </a:r>
          </a:p>
        </p:txBody>
      </p:sp>
      <p:sp>
        <p:nvSpPr>
          <p:cNvPr id="3" name="Content Placeholder 2">
            <a:extLst>
              <a:ext uri="{FF2B5EF4-FFF2-40B4-BE49-F238E27FC236}">
                <a16:creationId xmlns:a16="http://schemas.microsoft.com/office/drawing/2014/main" id="{A32CC872-5EFF-033E-FB54-0B071B8EBECC}"/>
              </a:ext>
            </a:extLst>
          </p:cNvPr>
          <p:cNvSpPr>
            <a:spLocks noGrp="1"/>
          </p:cNvSpPr>
          <p:nvPr>
            <p:ph idx="1"/>
          </p:nvPr>
        </p:nvSpPr>
        <p:spPr/>
        <p:txBody>
          <a:bodyPr>
            <a:normAutofit/>
          </a:bodyPr>
          <a:lstStyle/>
          <a:p>
            <a:r>
              <a:rPr lang="en-GB" b="1" dirty="0"/>
              <a:t>Large </a:t>
            </a:r>
            <a:r>
              <a:rPr lang="en-GB" b="1" dirty="0" err="1"/>
              <a:t>Whats</a:t>
            </a:r>
            <a:r>
              <a:rPr lang="en-GB" b="1" dirty="0"/>
              <a:t> App groups still exist- </a:t>
            </a:r>
            <a:r>
              <a:rPr lang="en-GB" dirty="0"/>
              <a:t>please talk regularly with your child about what they are doing online and who they are chatting with. If they do not know all the people in the group, then they shouldn’t be in the group.</a:t>
            </a:r>
          </a:p>
          <a:p>
            <a:endParaRPr lang="en-GB" dirty="0"/>
          </a:p>
          <a:p>
            <a:r>
              <a:rPr lang="en-GB" dirty="0"/>
              <a:t>Check your child’s privacy settings are set to contacts only and that they have clicked the invite only option so they cannot be added to groups by their friends and end up being exposed to things that are not age appropriate.</a:t>
            </a:r>
          </a:p>
          <a:p>
            <a:endParaRPr lang="en-GB" dirty="0"/>
          </a:p>
          <a:p>
            <a:r>
              <a:rPr lang="en-GB" dirty="0"/>
              <a:t>Also check they ae not sharing their location.</a:t>
            </a:r>
          </a:p>
          <a:p>
            <a:endParaRPr lang="en-GB" dirty="0"/>
          </a:p>
          <a:p>
            <a:r>
              <a:rPr lang="en-GB" dirty="0">
                <a:solidFill>
                  <a:srgbClr val="FF0000"/>
                </a:solidFill>
              </a:rPr>
              <a:t>The next slides may not be suitable for young children</a:t>
            </a:r>
          </a:p>
        </p:txBody>
      </p:sp>
    </p:spTree>
    <p:extLst>
      <p:ext uri="{BB962C8B-B14F-4D97-AF65-F5344CB8AC3E}">
        <p14:creationId xmlns:p14="http://schemas.microsoft.com/office/powerpoint/2010/main" val="749539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150429" y="541230"/>
            <a:ext cx="10972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a:latin typeface="Abadi" panose="020B0604020104020204" pitchFamily="34" charset="0"/>
              </a:rPr>
              <a:t>Nightline </a:t>
            </a:r>
          </a:p>
        </p:txBody>
      </p:sp>
      <p:sp>
        <p:nvSpPr>
          <p:cNvPr id="1638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dirty="0">
                <a:latin typeface="Abadi" panose="020B0604020104020204" pitchFamily="34" charset="0"/>
              </a:rPr>
              <a:t>Teamwork</a:t>
            </a:r>
          </a:p>
          <a:p>
            <a:r>
              <a:rPr lang="en-US" altLang="en-US" sz="4000" dirty="0">
                <a:latin typeface="Abadi" panose="020B0604020104020204" pitchFamily="34" charset="0"/>
              </a:rPr>
              <a:t>Trust </a:t>
            </a:r>
          </a:p>
          <a:p>
            <a:r>
              <a:rPr lang="en-US" altLang="en-US" sz="4000" dirty="0">
                <a:latin typeface="Abadi" panose="020B0604020104020204" pitchFamily="34" charset="0"/>
              </a:rPr>
              <a:t>Sensory exploration</a:t>
            </a:r>
          </a:p>
          <a:p>
            <a:r>
              <a:rPr lang="en-US" altLang="en-US" sz="4000" dirty="0">
                <a:latin typeface="Abadi" panose="020B0604020104020204" pitchFamily="34" charset="0"/>
              </a:rPr>
              <a:t>Communication</a:t>
            </a:r>
          </a:p>
          <a:p>
            <a:r>
              <a:rPr lang="en-US" altLang="en-US" sz="4000" dirty="0">
                <a:latin typeface="Abadi" panose="020B0604020104020204" pitchFamily="34" charset="0"/>
              </a:rPr>
              <a:t>Problem solving </a:t>
            </a:r>
          </a:p>
          <a:p>
            <a:r>
              <a:rPr lang="en-US" altLang="en-US" sz="4000" dirty="0">
                <a:latin typeface="Abadi" panose="020B0604020104020204" pitchFamily="34" charset="0"/>
              </a:rPr>
              <a:t>Fun</a:t>
            </a:r>
          </a:p>
        </p:txBody>
      </p:sp>
      <p:pic>
        <p:nvPicPr>
          <p:cNvPr id="1026" name="Picture 2">
            <a:extLst>
              <a:ext uri="{FF2B5EF4-FFF2-40B4-BE49-F238E27FC236}">
                <a16:creationId xmlns:a16="http://schemas.microsoft.com/office/drawing/2014/main" id="{08D726B6-9056-8020-801E-10F635C9A1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896"/>
          <a:stretch/>
        </p:blipFill>
        <p:spPr bwMode="auto">
          <a:xfrm>
            <a:off x="6898071" y="1112730"/>
            <a:ext cx="5143500" cy="50134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414" y="1125538"/>
            <a:ext cx="6732587" cy="448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ext Box 3"/>
          <p:cNvSpPr txBox="1">
            <a:spLocks noChangeArrowheads="1"/>
          </p:cNvSpPr>
          <p:nvPr/>
        </p:nvSpPr>
        <p:spPr bwMode="auto">
          <a:xfrm>
            <a:off x="1465262" y="908051"/>
            <a:ext cx="2592388"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Problem Solving</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Safety</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Teamwork</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Life skills</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Knowledge</a:t>
            </a:r>
          </a:p>
          <a:p>
            <a:pPr eaLnBrk="0" fontAlgn="base" hangingPunct="0">
              <a:spcBef>
                <a:spcPct val="50000"/>
              </a:spcBef>
              <a:spcAft>
                <a:spcPct val="0"/>
              </a:spcAft>
              <a:buFontTx/>
              <a:buChar char="•"/>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Achievement</a:t>
            </a:r>
          </a:p>
          <a:p>
            <a:pPr eaLnBrk="0" fontAlgn="base" hangingPunct="0">
              <a:spcBef>
                <a:spcPct val="50000"/>
              </a:spcBef>
              <a:spcAft>
                <a:spcPct val="0"/>
              </a:spcAft>
              <a:buFontTx/>
              <a:buChar char="•"/>
              <a:defRPr/>
            </a:pPr>
            <a:endParaRPr lang="en-GB" sz="2000" b="1">
              <a:solidFill>
                <a:srgbClr val="000000"/>
              </a:solidFill>
              <a:effectLst>
                <a:outerShdw blurRad="38100" dist="38100" dir="2700000" algn="tl">
                  <a:srgbClr val="C0C0C0"/>
                </a:outerShdw>
              </a:effectLst>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00355">
                                            <p:txEl>
                                              <p:pRg st="2" end="2"/>
                                            </p:txEl>
                                          </p:spTgt>
                                        </p:tgtEl>
                                        <p:attrNameLst>
                                          <p:attrName>style.visibility</p:attrName>
                                        </p:attrNameLst>
                                      </p:cBhvr>
                                      <p:to>
                                        <p:strVal val="visible"/>
                                      </p:to>
                                    </p:set>
                                    <p:anim calcmode="lin" valueType="num">
                                      <p:cBhvr>
                                        <p:cTn id="7" dur="500" fill="hold"/>
                                        <p:tgtEl>
                                          <p:spTgt spid="10035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00355">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100355">
                                            <p:txEl>
                                              <p:pRg st="2" end="2"/>
                                            </p:txEl>
                                          </p:spTgt>
                                        </p:tgtEl>
                                        <p:attrNameLst>
                                          <p:attrName>style.rotation</p:attrName>
                                        </p:attrNameLst>
                                      </p:cBhvr>
                                      <p:tavLst>
                                        <p:tav tm="0">
                                          <p:val>
                                            <p:fltVal val="90"/>
                                          </p:val>
                                        </p:tav>
                                        <p:tav tm="100000">
                                          <p:val>
                                            <p:fltVal val="0"/>
                                          </p:val>
                                        </p:tav>
                                      </p:tavLst>
                                    </p:anim>
                                    <p:animEffect transition="in" filter="fade">
                                      <p:cBhvr>
                                        <p:cTn id="10" dur="500"/>
                                        <p:tgtEl>
                                          <p:spTgt spid="100355">
                                            <p:txEl>
                                              <p:pRg st="2" end="2"/>
                                            </p:txEl>
                                          </p:spTgt>
                                        </p:tgtEl>
                                      </p:cBhvr>
                                    </p:animEffect>
                                  </p:childTnLst>
                                </p:cTn>
                              </p:par>
                            </p:childTnLst>
                          </p:cTn>
                        </p:par>
                        <p:par>
                          <p:cTn id="11" fill="hold" nodeType="afterGroup">
                            <p:stCondLst>
                              <p:cond delay="625"/>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00355">
                                            <p:txEl>
                                              <p:pRg st="4" end="4"/>
                                            </p:txEl>
                                          </p:spTgt>
                                        </p:tgtEl>
                                        <p:attrNameLst>
                                          <p:attrName>style.visibility</p:attrName>
                                        </p:attrNameLst>
                                      </p:cBhvr>
                                      <p:to>
                                        <p:strVal val="visible"/>
                                      </p:to>
                                    </p:set>
                                    <p:anim calcmode="lin" valueType="num">
                                      <p:cBhvr>
                                        <p:cTn id="14" dur="500" fill="hold"/>
                                        <p:tgtEl>
                                          <p:spTgt spid="100355">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100355">
                                            <p:txEl>
                                              <p:pRg st="4" end="4"/>
                                            </p:txEl>
                                          </p:spTgt>
                                        </p:tgtEl>
                                        <p:attrNameLst>
                                          <p:attrName>ppt_h</p:attrName>
                                        </p:attrNameLst>
                                      </p:cBhvr>
                                      <p:tavLst>
                                        <p:tav tm="0">
                                          <p:val>
                                            <p:fltVal val="0"/>
                                          </p:val>
                                        </p:tav>
                                        <p:tav tm="100000">
                                          <p:val>
                                            <p:strVal val="#ppt_h"/>
                                          </p:val>
                                        </p:tav>
                                      </p:tavLst>
                                    </p:anim>
                                    <p:anim calcmode="lin" valueType="num">
                                      <p:cBhvr>
                                        <p:cTn id="16" dur="500" fill="hold"/>
                                        <p:tgtEl>
                                          <p:spTgt spid="100355">
                                            <p:txEl>
                                              <p:pRg st="4" end="4"/>
                                            </p:txEl>
                                          </p:spTgt>
                                        </p:tgtEl>
                                        <p:attrNameLst>
                                          <p:attrName>style.rotation</p:attrName>
                                        </p:attrNameLst>
                                      </p:cBhvr>
                                      <p:tavLst>
                                        <p:tav tm="0">
                                          <p:val>
                                            <p:fltVal val="90"/>
                                          </p:val>
                                        </p:tav>
                                        <p:tav tm="100000">
                                          <p:val>
                                            <p:fltVal val="0"/>
                                          </p:val>
                                        </p:tav>
                                      </p:tavLst>
                                    </p:anim>
                                    <p:animEffect transition="in" filter="fade">
                                      <p:cBhvr>
                                        <p:cTn id="17" dur="500"/>
                                        <p:tgtEl>
                                          <p:spTgt spid="100355">
                                            <p:txEl>
                                              <p:pRg st="4" end="4"/>
                                            </p:txEl>
                                          </p:spTgt>
                                        </p:tgtEl>
                                      </p:cBhvr>
                                    </p:animEffect>
                                  </p:childTnLst>
                                </p:cTn>
                              </p:par>
                            </p:childTnLst>
                          </p:cTn>
                        </p:par>
                        <p:par>
                          <p:cTn id="18" fill="hold" nodeType="afterGroup">
                            <p:stCondLst>
                              <p:cond delay="13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100355">
                                            <p:txEl>
                                              <p:pRg st="0" end="0"/>
                                            </p:txEl>
                                          </p:spTgt>
                                        </p:tgtEl>
                                        <p:attrNameLst>
                                          <p:attrName>style.visibility</p:attrName>
                                        </p:attrNameLst>
                                      </p:cBhvr>
                                      <p:to>
                                        <p:strVal val="visible"/>
                                      </p:to>
                                    </p:set>
                                    <p:anim calcmode="lin" valueType="num">
                                      <p:cBhvr>
                                        <p:cTn id="21" dur="500" fill="hold"/>
                                        <p:tgtEl>
                                          <p:spTgt spid="10035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00355">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100355">
                                            <p:txEl>
                                              <p:pRg st="0" end="0"/>
                                            </p:txEl>
                                          </p:spTgt>
                                        </p:tgtEl>
                                        <p:attrNameLst>
                                          <p:attrName>style.rotation</p:attrName>
                                        </p:attrNameLst>
                                      </p:cBhvr>
                                      <p:tavLst>
                                        <p:tav tm="0">
                                          <p:val>
                                            <p:fltVal val="90"/>
                                          </p:val>
                                        </p:tav>
                                        <p:tav tm="100000">
                                          <p:val>
                                            <p:fltVal val="0"/>
                                          </p:val>
                                        </p:tav>
                                      </p:tavLst>
                                    </p:anim>
                                    <p:animEffect transition="in" filter="fade">
                                      <p:cBhvr>
                                        <p:cTn id="24" dur="500"/>
                                        <p:tgtEl>
                                          <p:spTgt spid="100355">
                                            <p:txEl>
                                              <p:pRg st="0" end="0"/>
                                            </p:txEl>
                                          </p:spTgt>
                                        </p:tgtEl>
                                      </p:cBhvr>
                                    </p:animEffect>
                                  </p:childTnLst>
                                </p:cTn>
                              </p:par>
                            </p:childTnLst>
                          </p:cTn>
                        </p:par>
                        <p:par>
                          <p:cTn id="25" fill="hold" nodeType="afterGroup">
                            <p:stCondLst>
                              <p:cond delay="2125"/>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100355">
                                            <p:txEl>
                                              <p:pRg st="6" end="6"/>
                                            </p:txEl>
                                          </p:spTgt>
                                        </p:tgtEl>
                                        <p:attrNameLst>
                                          <p:attrName>style.visibility</p:attrName>
                                        </p:attrNameLst>
                                      </p:cBhvr>
                                      <p:to>
                                        <p:strVal val="visible"/>
                                      </p:to>
                                    </p:set>
                                    <p:anim calcmode="lin" valueType="num">
                                      <p:cBhvr>
                                        <p:cTn id="28" dur="500" fill="hold"/>
                                        <p:tgtEl>
                                          <p:spTgt spid="100355">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100355">
                                            <p:txEl>
                                              <p:pRg st="6" end="6"/>
                                            </p:txEl>
                                          </p:spTgt>
                                        </p:tgtEl>
                                        <p:attrNameLst>
                                          <p:attrName>ppt_h</p:attrName>
                                        </p:attrNameLst>
                                      </p:cBhvr>
                                      <p:tavLst>
                                        <p:tav tm="0">
                                          <p:val>
                                            <p:fltVal val="0"/>
                                          </p:val>
                                        </p:tav>
                                        <p:tav tm="100000">
                                          <p:val>
                                            <p:strVal val="#ppt_h"/>
                                          </p:val>
                                        </p:tav>
                                      </p:tavLst>
                                    </p:anim>
                                    <p:anim calcmode="lin" valueType="num">
                                      <p:cBhvr>
                                        <p:cTn id="30" dur="500" fill="hold"/>
                                        <p:tgtEl>
                                          <p:spTgt spid="100355">
                                            <p:txEl>
                                              <p:pRg st="6" end="6"/>
                                            </p:txEl>
                                          </p:spTgt>
                                        </p:tgtEl>
                                        <p:attrNameLst>
                                          <p:attrName>style.rotation</p:attrName>
                                        </p:attrNameLst>
                                      </p:cBhvr>
                                      <p:tavLst>
                                        <p:tav tm="0">
                                          <p:val>
                                            <p:fltVal val="90"/>
                                          </p:val>
                                        </p:tav>
                                        <p:tav tm="100000">
                                          <p:val>
                                            <p:fltVal val="0"/>
                                          </p:val>
                                        </p:tav>
                                      </p:tavLst>
                                    </p:anim>
                                    <p:animEffect transition="in" filter="fade">
                                      <p:cBhvr>
                                        <p:cTn id="31" dur="500"/>
                                        <p:tgtEl>
                                          <p:spTgt spid="100355">
                                            <p:txEl>
                                              <p:pRg st="6" end="6"/>
                                            </p:txEl>
                                          </p:spTgt>
                                        </p:tgtEl>
                                      </p:cBhvr>
                                    </p:animEffect>
                                  </p:childTnLst>
                                </p:cTn>
                              </p:par>
                            </p:childTnLst>
                          </p:cTn>
                        </p:par>
                        <p:par>
                          <p:cTn id="32" fill="hold" nodeType="afterGroup">
                            <p:stCondLst>
                              <p:cond delay="285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100355">
                                            <p:txEl>
                                              <p:pRg st="8" end="8"/>
                                            </p:txEl>
                                          </p:spTgt>
                                        </p:tgtEl>
                                        <p:attrNameLst>
                                          <p:attrName>style.visibility</p:attrName>
                                        </p:attrNameLst>
                                      </p:cBhvr>
                                      <p:to>
                                        <p:strVal val="visible"/>
                                      </p:to>
                                    </p:set>
                                    <p:anim calcmode="lin" valueType="num">
                                      <p:cBhvr>
                                        <p:cTn id="35" dur="500" fill="hold"/>
                                        <p:tgtEl>
                                          <p:spTgt spid="100355">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100355">
                                            <p:txEl>
                                              <p:pRg st="8" end="8"/>
                                            </p:txEl>
                                          </p:spTgt>
                                        </p:tgtEl>
                                        <p:attrNameLst>
                                          <p:attrName>ppt_h</p:attrName>
                                        </p:attrNameLst>
                                      </p:cBhvr>
                                      <p:tavLst>
                                        <p:tav tm="0">
                                          <p:val>
                                            <p:fltVal val="0"/>
                                          </p:val>
                                        </p:tav>
                                        <p:tav tm="100000">
                                          <p:val>
                                            <p:strVal val="#ppt_h"/>
                                          </p:val>
                                        </p:tav>
                                      </p:tavLst>
                                    </p:anim>
                                    <p:anim calcmode="lin" valueType="num">
                                      <p:cBhvr>
                                        <p:cTn id="37" dur="500" fill="hold"/>
                                        <p:tgtEl>
                                          <p:spTgt spid="100355">
                                            <p:txEl>
                                              <p:pRg st="8" end="8"/>
                                            </p:txEl>
                                          </p:spTgt>
                                        </p:tgtEl>
                                        <p:attrNameLst>
                                          <p:attrName>style.rotation</p:attrName>
                                        </p:attrNameLst>
                                      </p:cBhvr>
                                      <p:tavLst>
                                        <p:tav tm="0">
                                          <p:val>
                                            <p:fltVal val="90"/>
                                          </p:val>
                                        </p:tav>
                                        <p:tav tm="100000">
                                          <p:val>
                                            <p:fltVal val="0"/>
                                          </p:val>
                                        </p:tav>
                                      </p:tavLst>
                                    </p:anim>
                                    <p:animEffect transition="in" filter="fade">
                                      <p:cBhvr>
                                        <p:cTn id="38" dur="500"/>
                                        <p:tgtEl>
                                          <p:spTgt spid="100355">
                                            <p:txEl>
                                              <p:pRg st="8" end="8"/>
                                            </p:txEl>
                                          </p:spTgt>
                                        </p:tgtEl>
                                      </p:cBhvr>
                                    </p:animEffect>
                                  </p:childTnLst>
                                </p:cTn>
                              </p:par>
                            </p:childTnLst>
                          </p:cTn>
                        </p:par>
                        <p:par>
                          <p:cTn id="39" fill="hold" nodeType="afterGroup">
                            <p:stCondLst>
                              <p:cond delay="355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100355">
                                            <p:txEl>
                                              <p:pRg st="10" end="10"/>
                                            </p:txEl>
                                          </p:spTgt>
                                        </p:tgtEl>
                                        <p:attrNameLst>
                                          <p:attrName>style.visibility</p:attrName>
                                        </p:attrNameLst>
                                      </p:cBhvr>
                                      <p:to>
                                        <p:strVal val="visible"/>
                                      </p:to>
                                    </p:set>
                                    <p:anim calcmode="lin" valueType="num">
                                      <p:cBhvr>
                                        <p:cTn id="42" dur="500" fill="hold"/>
                                        <p:tgtEl>
                                          <p:spTgt spid="100355">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100355">
                                            <p:txEl>
                                              <p:pRg st="10" end="10"/>
                                            </p:txEl>
                                          </p:spTgt>
                                        </p:tgtEl>
                                        <p:attrNameLst>
                                          <p:attrName>ppt_h</p:attrName>
                                        </p:attrNameLst>
                                      </p:cBhvr>
                                      <p:tavLst>
                                        <p:tav tm="0">
                                          <p:val>
                                            <p:fltVal val="0"/>
                                          </p:val>
                                        </p:tav>
                                        <p:tav tm="100000">
                                          <p:val>
                                            <p:strVal val="#ppt_h"/>
                                          </p:val>
                                        </p:tav>
                                      </p:tavLst>
                                    </p:anim>
                                    <p:anim calcmode="lin" valueType="num">
                                      <p:cBhvr>
                                        <p:cTn id="44" dur="500" fill="hold"/>
                                        <p:tgtEl>
                                          <p:spTgt spid="100355">
                                            <p:txEl>
                                              <p:pRg st="10" end="10"/>
                                            </p:txEl>
                                          </p:spTgt>
                                        </p:tgtEl>
                                        <p:attrNameLst>
                                          <p:attrName>style.rotation</p:attrName>
                                        </p:attrNameLst>
                                      </p:cBhvr>
                                      <p:tavLst>
                                        <p:tav tm="0">
                                          <p:val>
                                            <p:fltVal val="90"/>
                                          </p:val>
                                        </p:tav>
                                        <p:tav tm="100000">
                                          <p:val>
                                            <p:fltVal val="0"/>
                                          </p:val>
                                        </p:tav>
                                      </p:tavLst>
                                    </p:anim>
                                    <p:animEffect transition="in" filter="fade">
                                      <p:cBhvr>
                                        <p:cTn id="45" dur="500"/>
                                        <p:tgtEl>
                                          <p:spTgt spid="1003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39" y="652463"/>
            <a:ext cx="6472237"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7" name="Text Box 17"/>
          <p:cNvSpPr txBox="1">
            <a:spLocks noChangeArrowheads="1"/>
          </p:cNvSpPr>
          <p:nvPr/>
        </p:nvSpPr>
        <p:spPr bwMode="auto">
          <a:xfrm>
            <a:off x="1465262" y="908051"/>
            <a:ext cx="2592388"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Problem Solving</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Safety</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Teambuilding</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Life skills</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Knowledge</a:t>
            </a:r>
          </a:p>
          <a:p>
            <a:pPr eaLnBrk="0" fontAlgn="base" hangingPunct="0">
              <a:spcBef>
                <a:spcPct val="50000"/>
              </a:spcBef>
              <a:spcAft>
                <a:spcPct val="0"/>
              </a:spcAft>
              <a:buFontTx/>
              <a:buChar char="•"/>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Achievement</a:t>
            </a:r>
          </a:p>
          <a:p>
            <a:pPr eaLnBrk="0" fontAlgn="base" hangingPunct="0">
              <a:spcBef>
                <a:spcPct val="50000"/>
              </a:spcBef>
              <a:spcAft>
                <a:spcPct val="0"/>
              </a:spcAft>
              <a:buFontTx/>
              <a:buChar char="•"/>
              <a:defRPr/>
            </a:pPr>
            <a:endParaRPr lang="en-GB" sz="2000" b="1">
              <a:solidFill>
                <a:srgbClr val="000000"/>
              </a:solidFill>
              <a:effectLst>
                <a:outerShdw blurRad="38100" dist="38100" dir="2700000" algn="tl">
                  <a:srgbClr val="C0C0C0"/>
                </a:outerShdw>
              </a:effectLst>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02417">
                                            <p:txEl>
                                              <p:pRg st="2" end="2"/>
                                            </p:txEl>
                                          </p:spTgt>
                                        </p:tgtEl>
                                        <p:attrNameLst>
                                          <p:attrName>style.visibility</p:attrName>
                                        </p:attrNameLst>
                                      </p:cBhvr>
                                      <p:to>
                                        <p:strVal val="visible"/>
                                      </p:to>
                                    </p:set>
                                    <p:anim calcmode="lin" valueType="num">
                                      <p:cBhvr>
                                        <p:cTn id="7" dur="500" fill="hold"/>
                                        <p:tgtEl>
                                          <p:spTgt spid="10241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02417">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102417">
                                            <p:txEl>
                                              <p:pRg st="2" end="2"/>
                                            </p:txEl>
                                          </p:spTgt>
                                        </p:tgtEl>
                                        <p:attrNameLst>
                                          <p:attrName>style.rotation</p:attrName>
                                        </p:attrNameLst>
                                      </p:cBhvr>
                                      <p:tavLst>
                                        <p:tav tm="0">
                                          <p:val>
                                            <p:fltVal val="90"/>
                                          </p:val>
                                        </p:tav>
                                        <p:tav tm="100000">
                                          <p:val>
                                            <p:fltVal val="0"/>
                                          </p:val>
                                        </p:tav>
                                      </p:tavLst>
                                    </p:anim>
                                    <p:animEffect transition="in" filter="fade">
                                      <p:cBhvr>
                                        <p:cTn id="10" dur="500"/>
                                        <p:tgtEl>
                                          <p:spTgt spid="102417">
                                            <p:txEl>
                                              <p:pRg st="2" end="2"/>
                                            </p:txEl>
                                          </p:spTgt>
                                        </p:tgtEl>
                                      </p:cBhvr>
                                    </p:animEffect>
                                  </p:childTnLst>
                                </p:cTn>
                              </p:par>
                            </p:childTnLst>
                          </p:cTn>
                        </p:par>
                        <p:par>
                          <p:cTn id="11" fill="hold" nodeType="afterGroup">
                            <p:stCondLst>
                              <p:cond delay="625"/>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02417">
                                            <p:txEl>
                                              <p:pRg st="4" end="4"/>
                                            </p:txEl>
                                          </p:spTgt>
                                        </p:tgtEl>
                                        <p:attrNameLst>
                                          <p:attrName>style.visibility</p:attrName>
                                        </p:attrNameLst>
                                      </p:cBhvr>
                                      <p:to>
                                        <p:strVal val="visible"/>
                                      </p:to>
                                    </p:set>
                                    <p:anim calcmode="lin" valueType="num">
                                      <p:cBhvr>
                                        <p:cTn id="14" dur="500" fill="hold"/>
                                        <p:tgtEl>
                                          <p:spTgt spid="102417">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102417">
                                            <p:txEl>
                                              <p:pRg st="4" end="4"/>
                                            </p:txEl>
                                          </p:spTgt>
                                        </p:tgtEl>
                                        <p:attrNameLst>
                                          <p:attrName>ppt_h</p:attrName>
                                        </p:attrNameLst>
                                      </p:cBhvr>
                                      <p:tavLst>
                                        <p:tav tm="0">
                                          <p:val>
                                            <p:fltVal val="0"/>
                                          </p:val>
                                        </p:tav>
                                        <p:tav tm="100000">
                                          <p:val>
                                            <p:strVal val="#ppt_h"/>
                                          </p:val>
                                        </p:tav>
                                      </p:tavLst>
                                    </p:anim>
                                    <p:anim calcmode="lin" valueType="num">
                                      <p:cBhvr>
                                        <p:cTn id="16" dur="500" fill="hold"/>
                                        <p:tgtEl>
                                          <p:spTgt spid="102417">
                                            <p:txEl>
                                              <p:pRg st="4" end="4"/>
                                            </p:txEl>
                                          </p:spTgt>
                                        </p:tgtEl>
                                        <p:attrNameLst>
                                          <p:attrName>style.rotation</p:attrName>
                                        </p:attrNameLst>
                                      </p:cBhvr>
                                      <p:tavLst>
                                        <p:tav tm="0">
                                          <p:val>
                                            <p:fltVal val="90"/>
                                          </p:val>
                                        </p:tav>
                                        <p:tav tm="100000">
                                          <p:val>
                                            <p:fltVal val="0"/>
                                          </p:val>
                                        </p:tav>
                                      </p:tavLst>
                                    </p:anim>
                                    <p:animEffect transition="in" filter="fade">
                                      <p:cBhvr>
                                        <p:cTn id="17" dur="500"/>
                                        <p:tgtEl>
                                          <p:spTgt spid="102417">
                                            <p:txEl>
                                              <p:pRg st="4" end="4"/>
                                            </p:txEl>
                                          </p:spTgt>
                                        </p:tgtEl>
                                      </p:cBhvr>
                                    </p:animEffect>
                                  </p:childTnLst>
                                </p:cTn>
                              </p:par>
                            </p:childTnLst>
                          </p:cTn>
                        </p:par>
                        <p:par>
                          <p:cTn id="18" fill="hold" nodeType="afterGroup">
                            <p:stCondLst>
                              <p:cond delay="14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102417">
                                            <p:txEl>
                                              <p:pRg st="0" end="0"/>
                                            </p:txEl>
                                          </p:spTgt>
                                        </p:tgtEl>
                                        <p:attrNameLst>
                                          <p:attrName>style.visibility</p:attrName>
                                        </p:attrNameLst>
                                      </p:cBhvr>
                                      <p:to>
                                        <p:strVal val="visible"/>
                                      </p:to>
                                    </p:set>
                                    <p:anim calcmode="lin" valueType="num">
                                      <p:cBhvr>
                                        <p:cTn id="21" dur="500" fill="hold"/>
                                        <p:tgtEl>
                                          <p:spTgt spid="10241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02417">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102417">
                                            <p:txEl>
                                              <p:pRg st="0" end="0"/>
                                            </p:txEl>
                                          </p:spTgt>
                                        </p:tgtEl>
                                        <p:attrNameLst>
                                          <p:attrName>style.rotation</p:attrName>
                                        </p:attrNameLst>
                                      </p:cBhvr>
                                      <p:tavLst>
                                        <p:tav tm="0">
                                          <p:val>
                                            <p:fltVal val="90"/>
                                          </p:val>
                                        </p:tav>
                                        <p:tav tm="100000">
                                          <p:val>
                                            <p:fltVal val="0"/>
                                          </p:val>
                                        </p:tav>
                                      </p:tavLst>
                                    </p:anim>
                                    <p:animEffect transition="in" filter="fade">
                                      <p:cBhvr>
                                        <p:cTn id="24" dur="500"/>
                                        <p:tgtEl>
                                          <p:spTgt spid="102417">
                                            <p:txEl>
                                              <p:pRg st="0" end="0"/>
                                            </p:txEl>
                                          </p:spTgt>
                                        </p:tgtEl>
                                      </p:cBhvr>
                                    </p:animEffect>
                                  </p:childTnLst>
                                </p:cTn>
                              </p:par>
                            </p:childTnLst>
                          </p:cTn>
                        </p:par>
                        <p:par>
                          <p:cTn id="25" fill="hold" nodeType="afterGroup">
                            <p:stCondLst>
                              <p:cond delay="2225"/>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102417">
                                            <p:txEl>
                                              <p:pRg st="6" end="6"/>
                                            </p:txEl>
                                          </p:spTgt>
                                        </p:tgtEl>
                                        <p:attrNameLst>
                                          <p:attrName>style.visibility</p:attrName>
                                        </p:attrNameLst>
                                      </p:cBhvr>
                                      <p:to>
                                        <p:strVal val="visible"/>
                                      </p:to>
                                    </p:set>
                                    <p:anim calcmode="lin" valueType="num">
                                      <p:cBhvr>
                                        <p:cTn id="28" dur="500" fill="hold"/>
                                        <p:tgtEl>
                                          <p:spTgt spid="102417">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102417">
                                            <p:txEl>
                                              <p:pRg st="6" end="6"/>
                                            </p:txEl>
                                          </p:spTgt>
                                        </p:tgtEl>
                                        <p:attrNameLst>
                                          <p:attrName>ppt_h</p:attrName>
                                        </p:attrNameLst>
                                      </p:cBhvr>
                                      <p:tavLst>
                                        <p:tav tm="0">
                                          <p:val>
                                            <p:fltVal val="0"/>
                                          </p:val>
                                        </p:tav>
                                        <p:tav tm="100000">
                                          <p:val>
                                            <p:strVal val="#ppt_h"/>
                                          </p:val>
                                        </p:tav>
                                      </p:tavLst>
                                    </p:anim>
                                    <p:anim calcmode="lin" valueType="num">
                                      <p:cBhvr>
                                        <p:cTn id="30" dur="500" fill="hold"/>
                                        <p:tgtEl>
                                          <p:spTgt spid="102417">
                                            <p:txEl>
                                              <p:pRg st="6" end="6"/>
                                            </p:txEl>
                                          </p:spTgt>
                                        </p:tgtEl>
                                        <p:attrNameLst>
                                          <p:attrName>style.rotation</p:attrName>
                                        </p:attrNameLst>
                                      </p:cBhvr>
                                      <p:tavLst>
                                        <p:tav tm="0">
                                          <p:val>
                                            <p:fltVal val="90"/>
                                          </p:val>
                                        </p:tav>
                                        <p:tav tm="100000">
                                          <p:val>
                                            <p:fltVal val="0"/>
                                          </p:val>
                                        </p:tav>
                                      </p:tavLst>
                                    </p:anim>
                                    <p:animEffect transition="in" filter="fade">
                                      <p:cBhvr>
                                        <p:cTn id="31" dur="500"/>
                                        <p:tgtEl>
                                          <p:spTgt spid="102417">
                                            <p:txEl>
                                              <p:pRg st="6" end="6"/>
                                            </p:txEl>
                                          </p:spTgt>
                                        </p:tgtEl>
                                      </p:cBhvr>
                                    </p:animEffect>
                                  </p:childTnLst>
                                </p:cTn>
                              </p:par>
                            </p:childTnLst>
                          </p:cTn>
                        </p:par>
                        <p:par>
                          <p:cTn id="32" fill="hold" nodeType="afterGroup">
                            <p:stCondLst>
                              <p:cond delay="295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102417">
                                            <p:txEl>
                                              <p:pRg st="8" end="8"/>
                                            </p:txEl>
                                          </p:spTgt>
                                        </p:tgtEl>
                                        <p:attrNameLst>
                                          <p:attrName>style.visibility</p:attrName>
                                        </p:attrNameLst>
                                      </p:cBhvr>
                                      <p:to>
                                        <p:strVal val="visible"/>
                                      </p:to>
                                    </p:set>
                                    <p:anim calcmode="lin" valueType="num">
                                      <p:cBhvr>
                                        <p:cTn id="35" dur="500" fill="hold"/>
                                        <p:tgtEl>
                                          <p:spTgt spid="102417">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102417">
                                            <p:txEl>
                                              <p:pRg st="8" end="8"/>
                                            </p:txEl>
                                          </p:spTgt>
                                        </p:tgtEl>
                                        <p:attrNameLst>
                                          <p:attrName>ppt_h</p:attrName>
                                        </p:attrNameLst>
                                      </p:cBhvr>
                                      <p:tavLst>
                                        <p:tav tm="0">
                                          <p:val>
                                            <p:fltVal val="0"/>
                                          </p:val>
                                        </p:tav>
                                        <p:tav tm="100000">
                                          <p:val>
                                            <p:strVal val="#ppt_h"/>
                                          </p:val>
                                        </p:tav>
                                      </p:tavLst>
                                    </p:anim>
                                    <p:anim calcmode="lin" valueType="num">
                                      <p:cBhvr>
                                        <p:cTn id="37" dur="500" fill="hold"/>
                                        <p:tgtEl>
                                          <p:spTgt spid="102417">
                                            <p:txEl>
                                              <p:pRg st="8" end="8"/>
                                            </p:txEl>
                                          </p:spTgt>
                                        </p:tgtEl>
                                        <p:attrNameLst>
                                          <p:attrName>style.rotation</p:attrName>
                                        </p:attrNameLst>
                                      </p:cBhvr>
                                      <p:tavLst>
                                        <p:tav tm="0">
                                          <p:val>
                                            <p:fltVal val="90"/>
                                          </p:val>
                                        </p:tav>
                                        <p:tav tm="100000">
                                          <p:val>
                                            <p:fltVal val="0"/>
                                          </p:val>
                                        </p:tav>
                                      </p:tavLst>
                                    </p:anim>
                                    <p:animEffect transition="in" filter="fade">
                                      <p:cBhvr>
                                        <p:cTn id="38" dur="500"/>
                                        <p:tgtEl>
                                          <p:spTgt spid="102417">
                                            <p:txEl>
                                              <p:pRg st="8" end="8"/>
                                            </p:txEl>
                                          </p:spTgt>
                                        </p:tgtEl>
                                      </p:cBhvr>
                                    </p:animEffect>
                                  </p:childTnLst>
                                </p:cTn>
                              </p:par>
                            </p:childTnLst>
                          </p:cTn>
                        </p:par>
                        <p:par>
                          <p:cTn id="39" fill="hold" nodeType="afterGroup">
                            <p:stCondLst>
                              <p:cond delay="365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102417">
                                            <p:txEl>
                                              <p:pRg st="10" end="10"/>
                                            </p:txEl>
                                          </p:spTgt>
                                        </p:tgtEl>
                                        <p:attrNameLst>
                                          <p:attrName>style.visibility</p:attrName>
                                        </p:attrNameLst>
                                      </p:cBhvr>
                                      <p:to>
                                        <p:strVal val="visible"/>
                                      </p:to>
                                    </p:set>
                                    <p:anim calcmode="lin" valueType="num">
                                      <p:cBhvr>
                                        <p:cTn id="42" dur="500" fill="hold"/>
                                        <p:tgtEl>
                                          <p:spTgt spid="102417">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102417">
                                            <p:txEl>
                                              <p:pRg st="10" end="10"/>
                                            </p:txEl>
                                          </p:spTgt>
                                        </p:tgtEl>
                                        <p:attrNameLst>
                                          <p:attrName>ppt_h</p:attrName>
                                        </p:attrNameLst>
                                      </p:cBhvr>
                                      <p:tavLst>
                                        <p:tav tm="0">
                                          <p:val>
                                            <p:fltVal val="0"/>
                                          </p:val>
                                        </p:tav>
                                        <p:tav tm="100000">
                                          <p:val>
                                            <p:strVal val="#ppt_h"/>
                                          </p:val>
                                        </p:tav>
                                      </p:tavLst>
                                    </p:anim>
                                    <p:anim calcmode="lin" valueType="num">
                                      <p:cBhvr>
                                        <p:cTn id="44" dur="500" fill="hold"/>
                                        <p:tgtEl>
                                          <p:spTgt spid="102417">
                                            <p:txEl>
                                              <p:pRg st="10" end="10"/>
                                            </p:txEl>
                                          </p:spTgt>
                                        </p:tgtEl>
                                        <p:attrNameLst>
                                          <p:attrName>style.rotation</p:attrName>
                                        </p:attrNameLst>
                                      </p:cBhvr>
                                      <p:tavLst>
                                        <p:tav tm="0">
                                          <p:val>
                                            <p:fltVal val="90"/>
                                          </p:val>
                                        </p:tav>
                                        <p:tav tm="100000">
                                          <p:val>
                                            <p:fltVal val="0"/>
                                          </p:val>
                                        </p:tav>
                                      </p:tavLst>
                                    </p:anim>
                                    <p:animEffect transition="in" filter="fade">
                                      <p:cBhvr>
                                        <p:cTn id="45" dur="500"/>
                                        <p:tgtEl>
                                          <p:spTgt spid="10241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2538" y="1131888"/>
            <a:ext cx="6894512"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 Box 3"/>
          <p:cNvSpPr txBox="1">
            <a:spLocks noChangeArrowheads="1"/>
          </p:cNvSpPr>
          <p:nvPr/>
        </p:nvSpPr>
        <p:spPr bwMode="auto">
          <a:xfrm>
            <a:off x="1631950" y="1268414"/>
            <a:ext cx="2592388"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Safety</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Personal Challenge</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Life skills</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Thrill</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Achievement</a:t>
            </a:r>
          </a:p>
          <a:p>
            <a:pPr eaLnBrk="0" fontAlgn="base" hangingPunct="0">
              <a:spcBef>
                <a:spcPct val="50000"/>
              </a:spcBef>
              <a:spcAft>
                <a:spcPct val="0"/>
              </a:spcAft>
              <a:buFontTx/>
              <a:buChar char="•"/>
              <a:defRPr/>
            </a:pPr>
            <a:endParaRPr lang="en-GB" sz="2000" b="1">
              <a:solidFill>
                <a:srgbClr val="000000"/>
              </a:solidFill>
              <a:effectLst>
                <a:outerShdw blurRad="38100" dist="38100" dir="2700000" algn="tl">
                  <a:srgbClr val="C0C0C0"/>
                </a:outerShdw>
              </a:effectLst>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p:cTn id="7" dur="500" fill="hold"/>
                                        <p:tgtEl>
                                          <p:spTgt spid="942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421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94211">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94211">
                                            <p:txEl>
                                              <p:pRg st="0" end="0"/>
                                            </p:txEl>
                                          </p:spTgt>
                                        </p:tgtEl>
                                      </p:cBhvr>
                                    </p:animEffect>
                                  </p:childTnLst>
                                </p:cTn>
                              </p:par>
                            </p:childTnLst>
                          </p:cTn>
                        </p:par>
                        <p:par>
                          <p:cTn id="11" fill="hold" nodeType="afterGroup">
                            <p:stCondLst>
                              <p:cond delay="625"/>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94211">
                                            <p:txEl>
                                              <p:pRg st="2" end="2"/>
                                            </p:txEl>
                                          </p:spTgt>
                                        </p:tgtEl>
                                        <p:attrNameLst>
                                          <p:attrName>style.visibility</p:attrName>
                                        </p:attrNameLst>
                                      </p:cBhvr>
                                      <p:to>
                                        <p:strVal val="visible"/>
                                      </p:to>
                                    </p:set>
                                    <p:anim calcmode="lin" valueType="num">
                                      <p:cBhvr>
                                        <p:cTn id="14" dur="500" fill="hold"/>
                                        <p:tgtEl>
                                          <p:spTgt spid="9421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4211">
                                            <p:txEl>
                                              <p:pRg st="2" end="2"/>
                                            </p:txEl>
                                          </p:spTgt>
                                        </p:tgtEl>
                                        <p:attrNameLst>
                                          <p:attrName>ppt_h</p:attrName>
                                        </p:attrNameLst>
                                      </p:cBhvr>
                                      <p:tavLst>
                                        <p:tav tm="0">
                                          <p:val>
                                            <p:fltVal val="0"/>
                                          </p:val>
                                        </p:tav>
                                        <p:tav tm="100000">
                                          <p:val>
                                            <p:strVal val="#ppt_h"/>
                                          </p:val>
                                        </p:tav>
                                      </p:tavLst>
                                    </p:anim>
                                    <p:anim calcmode="lin" valueType="num">
                                      <p:cBhvr>
                                        <p:cTn id="16" dur="500" fill="hold"/>
                                        <p:tgtEl>
                                          <p:spTgt spid="94211">
                                            <p:txEl>
                                              <p:pRg st="2" end="2"/>
                                            </p:txEl>
                                          </p:spTgt>
                                        </p:tgtEl>
                                        <p:attrNameLst>
                                          <p:attrName>style.rotation</p:attrName>
                                        </p:attrNameLst>
                                      </p:cBhvr>
                                      <p:tavLst>
                                        <p:tav tm="0">
                                          <p:val>
                                            <p:fltVal val="90"/>
                                          </p:val>
                                        </p:tav>
                                        <p:tav tm="100000">
                                          <p:val>
                                            <p:fltVal val="0"/>
                                          </p:val>
                                        </p:tav>
                                      </p:tavLst>
                                    </p:anim>
                                    <p:animEffect transition="in" filter="fade">
                                      <p:cBhvr>
                                        <p:cTn id="17" dur="500"/>
                                        <p:tgtEl>
                                          <p:spTgt spid="94211">
                                            <p:txEl>
                                              <p:pRg st="2" end="2"/>
                                            </p:txEl>
                                          </p:spTgt>
                                        </p:tgtEl>
                                      </p:cBhvr>
                                    </p:animEffect>
                                  </p:childTnLst>
                                </p:cTn>
                              </p:par>
                            </p:childTnLst>
                          </p:cTn>
                        </p:par>
                        <p:par>
                          <p:cTn id="18" fill="hold" nodeType="afterGroup">
                            <p:stCondLst>
                              <p:cond delay="1525"/>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94211">
                                            <p:txEl>
                                              <p:pRg st="4" end="4"/>
                                            </p:txEl>
                                          </p:spTgt>
                                        </p:tgtEl>
                                        <p:attrNameLst>
                                          <p:attrName>style.visibility</p:attrName>
                                        </p:attrNameLst>
                                      </p:cBhvr>
                                      <p:to>
                                        <p:strVal val="visible"/>
                                      </p:to>
                                    </p:set>
                                    <p:anim calcmode="lin" valueType="num">
                                      <p:cBhvr>
                                        <p:cTn id="21" dur="500" fill="hold"/>
                                        <p:tgtEl>
                                          <p:spTgt spid="94211">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94211">
                                            <p:txEl>
                                              <p:pRg st="4" end="4"/>
                                            </p:txEl>
                                          </p:spTgt>
                                        </p:tgtEl>
                                        <p:attrNameLst>
                                          <p:attrName>ppt_h</p:attrName>
                                        </p:attrNameLst>
                                      </p:cBhvr>
                                      <p:tavLst>
                                        <p:tav tm="0">
                                          <p:val>
                                            <p:fltVal val="0"/>
                                          </p:val>
                                        </p:tav>
                                        <p:tav tm="100000">
                                          <p:val>
                                            <p:strVal val="#ppt_h"/>
                                          </p:val>
                                        </p:tav>
                                      </p:tavLst>
                                    </p:anim>
                                    <p:anim calcmode="lin" valueType="num">
                                      <p:cBhvr>
                                        <p:cTn id="23" dur="500" fill="hold"/>
                                        <p:tgtEl>
                                          <p:spTgt spid="94211">
                                            <p:txEl>
                                              <p:pRg st="4" end="4"/>
                                            </p:txEl>
                                          </p:spTgt>
                                        </p:tgtEl>
                                        <p:attrNameLst>
                                          <p:attrName>style.rotation</p:attrName>
                                        </p:attrNameLst>
                                      </p:cBhvr>
                                      <p:tavLst>
                                        <p:tav tm="0">
                                          <p:val>
                                            <p:fltVal val="90"/>
                                          </p:val>
                                        </p:tav>
                                        <p:tav tm="100000">
                                          <p:val>
                                            <p:fltVal val="0"/>
                                          </p:val>
                                        </p:tav>
                                      </p:tavLst>
                                    </p:anim>
                                    <p:animEffect transition="in" filter="fade">
                                      <p:cBhvr>
                                        <p:cTn id="24" dur="500"/>
                                        <p:tgtEl>
                                          <p:spTgt spid="94211">
                                            <p:txEl>
                                              <p:pRg st="4" end="4"/>
                                            </p:txEl>
                                          </p:spTgt>
                                        </p:tgtEl>
                                      </p:cBhvr>
                                    </p:animEffect>
                                  </p:childTnLst>
                                </p:cTn>
                              </p:par>
                            </p:childTnLst>
                          </p:cTn>
                        </p:par>
                        <p:par>
                          <p:cTn id="25" fill="hold" nodeType="afterGroup">
                            <p:stCondLst>
                              <p:cond delay="225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94211">
                                            <p:txEl>
                                              <p:pRg st="6" end="6"/>
                                            </p:txEl>
                                          </p:spTgt>
                                        </p:tgtEl>
                                        <p:attrNameLst>
                                          <p:attrName>style.visibility</p:attrName>
                                        </p:attrNameLst>
                                      </p:cBhvr>
                                      <p:to>
                                        <p:strVal val="visible"/>
                                      </p:to>
                                    </p:set>
                                    <p:anim calcmode="lin" valueType="num">
                                      <p:cBhvr>
                                        <p:cTn id="28" dur="500" fill="hold"/>
                                        <p:tgtEl>
                                          <p:spTgt spid="94211">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94211">
                                            <p:txEl>
                                              <p:pRg st="6" end="6"/>
                                            </p:txEl>
                                          </p:spTgt>
                                        </p:tgtEl>
                                        <p:attrNameLst>
                                          <p:attrName>ppt_h</p:attrName>
                                        </p:attrNameLst>
                                      </p:cBhvr>
                                      <p:tavLst>
                                        <p:tav tm="0">
                                          <p:val>
                                            <p:fltVal val="0"/>
                                          </p:val>
                                        </p:tav>
                                        <p:tav tm="100000">
                                          <p:val>
                                            <p:strVal val="#ppt_h"/>
                                          </p:val>
                                        </p:tav>
                                      </p:tavLst>
                                    </p:anim>
                                    <p:anim calcmode="lin" valueType="num">
                                      <p:cBhvr>
                                        <p:cTn id="30" dur="500" fill="hold"/>
                                        <p:tgtEl>
                                          <p:spTgt spid="94211">
                                            <p:txEl>
                                              <p:pRg st="6" end="6"/>
                                            </p:txEl>
                                          </p:spTgt>
                                        </p:tgtEl>
                                        <p:attrNameLst>
                                          <p:attrName>style.rotation</p:attrName>
                                        </p:attrNameLst>
                                      </p:cBhvr>
                                      <p:tavLst>
                                        <p:tav tm="0">
                                          <p:val>
                                            <p:fltVal val="90"/>
                                          </p:val>
                                        </p:tav>
                                        <p:tav tm="100000">
                                          <p:val>
                                            <p:fltVal val="0"/>
                                          </p:val>
                                        </p:tav>
                                      </p:tavLst>
                                    </p:anim>
                                    <p:animEffect transition="in" filter="fade">
                                      <p:cBhvr>
                                        <p:cTn id="31" dur="500"/>
                                        <p:tgtEl>
                                          <p:spTgt spid="94211">
                                            <p:txEl>
                                              <p:pRg st="6" end="6"/>
                                            </p:txEl>
                                          </p:spTgt>
                                        </p:tgtEl>
                                      </p:cBhvr>
                                    </p:animEffect>
                                  </p:childTnLst>
                                </p:cTn>
                              </p:par>
                            </p:childTnLst>
                          </p:cTn>
                        </p:par>
                        <p:par>
                          <p:cTn id="32" fill="hold" nodeType="afterGroup">
                            <p:stCondLst>
                              <p:cond delay="2875"/>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94211">
                                            <p:txEl>
                                              <p:pRg st="8" end="8"/>
                                            </p:txEl>
                                          </p:spTgt>
                                        </p:tgtEl>
                                        <p:attrNameLst>
                                          <p:attrName>style.visibility</p:attrName>
                                        </p:attrNameLst>
                                      </p:cBhvr>
                                      <p:to>
                                        <p:strVal val="visible"/>
                                      </p:to>
                                    </p:set>
                                    <p:anim calcmode="lin" valueType="num">
                                      <p:cBhvr>
                                        <p:cTn id="35" dur="500" fill="hold"/>
                                        <p:tgtEl>
                                          <p:spTgt spid="94211">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94211">
                                            <p:txEl>
                                              <p:pRg st="8" end="8"/>
                                            </p:txEl>
                                          </p:spTgt>
                                        </p:tgtEl>
                                        <p:attrNameLst>
                                          <p:attrName>ppt_h</p:attrName>
                                        </p:attrNameLst>
                                      </p:cBhvr>
                                      <p:tavLst>
                                        <p:tav tm="0">
                                          <p:val>
                                            <p:fltVal val="0"/>
                                          </p:val>
                                        </p:tav>
                                        <p:tav tm="100000">
                                          <p:val>
                                            <p:strVal val="#ppt_h"/>
                                          </p:val>
                                        </p:tav>
                                      </p:tavLst>
                                    </p:anim>
                                    <p:anim calcmode="lin" valueType="num">
                                      <p:cBhvr>
                                        <p:cTn id="37" dur="500" fill="hold"/>
                                        <p:tgtEl>
                                          <p:spTgt spid="94211">
                                            <p:txEl>
                                              <p:pRg st="8" end="8"/>
                                            </p:txEl>
                                          </p:spTgt>
                                        </p:tgtEl>
                                        <p:attrNameLst>
                                          <p:attrName>style.rotation</p:attrName>
                                        </p:attrNameLst>
                                      </p:cBhvr>
                                      <p:tavLst>
                                        <p:tav tm="0">
                                          <p:val>
                                            <p:fltVal val="90"/>
                                          </p:val>
                                        </p:tav>
                                        <p:tav tm="100000">
                                          <p:val>
                                            <p:fltVal val="0"/>
                                          </p:val>
                                        </p:tav>
                                      </p:tavLst>
                                    </p:anim>
                                    <p:animEffect transition="in" filter="fade">
                                      <p:cBhvr>
                                        <p:cTn id="38" dur="500"/>
                                        <p:tgtEl>
                                          <p:spTgt spid="942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47265-DDAE-B2FC-12BD-CFB116BEA3DC}"/>
              </a:ext>
            </a:extLst>
          </p:cNvPr>
          <p:cNvSpPr>
            <a:spLocks noGrp="1"/>
          </p:cNvSpPr>
          <p:nvPr>
            <p:ph type="title"/>
          </p:nvPr>
        </p:nvSpPr>
        <p:spPr>
          <a:xfrm>
            <a:off x="0" y="2560638"/>
            <a:ext cx="10972800" cy="1143000"/>
          </a:xfrm>
        </p:spPr>
        <p:txBody>
          <a:bodyPr/>
          <a:lstStyle/>
          <a:p>
            <a:r>
              <a:rPr lang="en-GB" sz="7200" dirty="0">
                <a:latin typeface="Abadi" panose="020B0604020104020204" pitchFamily="34" charset="0"/>
              </a:rPr>
              <a:t> FAQs</a:t>
            </a:r>
          </a:p>
        </p:txBody>
      </p:sp>
    </p:spTree>
    <p:extLst>
      <p:ext uri="{BB962C8B-B14F-4D97-AF65-F5344CB8AC3E}">
        <p14:creationId xmlns:p14="http://schemas.microsoft.com/office/powerpoint/2010/main" val="214543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EE29-FB94-71C4-097D-D08B0BB4A425}"/>
              </a:ext>
            </a:extLst>
          </p:cNvPr>
          <p:cNvSpPr>
            <a:spLocks noGrp="1"/>
          </p:cNvSpPr>
          <p:nvPr>
            <p:ph type="title"/>
          </p:nvPr>
        </p:nvSpPr>
        <p:spPr/>
        <p:txBody>
          <a:bodyPr/>
          <a:lstStyle/>
          <a:p>
            <a:r>
              <a:rPr lang="en-GB" b="1" dirty="0">
                <a:solidFill>
                  <a:srgbClr val="002060"/>
                </a:solidFill>
              </a:rPr>
              <a:t>Q. Do I have to camp in a tent?</a:t>
            </a:r>
          </a:p>
        </p:txBody>
      </p:sp>
      <p:sp>
        <p:nvSpPr>
          <p:cNvPr id="4" name="TextBox 3">
            <a:extLst>
              <a:ext uri="{FF2B5EF4-FFF2-40B4-BE49-F238E27FC236}">
                <a16:creationId xmlns:a16="http://schemas.microsoft.com/office/drawing/2014/main" id="{65540E09-6945-8A68-9C51-0CA71C10C47A}"/>
              </a:ext>
            </a:extLst>
          </p:cNvPr>
          <p:cNvSpPr txBox="1"/>
          <p:nvPr/>
        </p:nvSpPr>
        <p:spPr>
          <a:xfrm>
            <a:off x="1034526" y="1690688"/>
            <a:ext cx="9806193"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A. No, but most pupils will!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Part of the fun for most pupils (and many staff) is camping for the week; therefore, we anticipate that most pupils will do so.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However, there are cabin/dorm</a:t>
            </a:r>
            <a:r>
              <a:rPr kumimoji="0" lang="en-GB" sz="2800" b="0" i="0" u="none" strike="noStrike" kern="1200" cap="none" spc="0" normalizeH="0" noProof="0" dirty="0">
                <a:ln>
                  <a:noFill/>
                </a:ln>
                <a:solidFill>
                  <a:prstClr val="black"/>
                </a:solidFill>
                <a:effectLst/>
                <a:uLnTx/>
                <a:uFillTx/>
                <a:latin typeface="Calibri" panose="020F0502020204030204"/>
                <a:ea typeface="+mn-ea"/>
                <a:cs typeface="+mn-cs"/>
              </a:rPr>
              <a:t> spaces</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2800" dirty="0">
                <a:solidFill>
                  <a:prstClr val="black"/>
                </a:solidFill>
                <a:latin typeface="Calibri" panose="020F0502020204030204"/>
              </a:rPr>
              <a:t>available for our pupils who have additional needs.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combertonvc-logo">
            <a:extLst>
              <a:ext uri="{FF2B5EF4-FFF2-40B4-BE49-F238E27FC236}">
                <a16:creationId xmlns:a16="http://schemas.microsoft.com/office/drawing/2014/main" id="{CE864A6F-A24C-F414-E5C6-1D3B3BCEA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8440" y="256308"/>
            <a:ext cx="3186208" cy="120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98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EE29-FB94-71C4-097D-D08B0BB4A425}"/>
              </a:ext>
            </a:extLst>
          </p:cNvPr>
          <p:cNvSpPr>
            <a:spLocks noGrp="1"/>
          </p:cNvSpPr>
          <p:nvPr>
            <p:ph type="title"/>
          </p:nvPr>
        </p:nvSpPr>
        <p:spPr>
          <a:xfrm>
            <a:off x="571539" y="133631"/>
            <a:ext cx="10515600" cy="1325563"/>
          </a:xfrm>
        </p:spPr>
        <p:txBody>
          <a:bodyPr/>
          <a:lstStyle/>
          <a:p>
            <a:r>
              <a:rPr lang="en-GB" b="1" dirty="0">
                <a:solidFill>
                  <a:srgbClr val="002060"/>
                </a:solidFill>
              </a:rPr>
              <a:t>Q. If camping, who do I camp with? </a:t>
            </a:r>
          </a:p>
        </p:txBody>
      </p:sp>
      <p:sp>
        <p:nvSpPr>
          <p:cNvPr id="4" name="TextBox 3">
            <a:extLst>
              <a:ext uri="{FF2B5EF4-FFF2-40B4-BE49-F238E27FC236}">
                <a16:creationId xmlns:a16="http://schemas.microsoft.com/office/drawing/2014/main" id="{65540E09-6945-8A68-9C51-0CA71C10C47A}"/>
              </a:ext>
            </a:extLst>
          </p:cNvPr>
          <p:cNvSpPr txBox="1"/>
          <p:nvPr/>
        </p:nvSpPr>
        <p:spPr>
          <a:xfrm>
            <a:off x="571539" y="1390530"/>
            <a:ext cx="11269363" cy="5016758"/>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lphaUcPeriod"/>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This is up to you, but there are a few rules.</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We are asking that you camp in a group of three.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We are asking that you have a four-person tent, so there is enough space to store your belongings.</a:t>
            </a:r>
          </a:p>
          <a:p>
            <a:r>
              <a:rPr lang="en-GB" sz="2800" dirty="0">
                <a:solidFill>
                  <a:prstClr val="black"/>
                </a:solidFill>
              </a:rPr>
              <a:t>- Groups must be of the same gender, but they can be from any form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 You need to have practiced putting up the tent by yourself (staff will help, though).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You will need to provide your own tent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Assistance with sourcing a tent may be possible in some cases if no one in your group of three has 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combertonvc-logo">
            <a:extLst>
              <a:ext uri="{FF2B5EF4-FFF2-40B4-BE49-F238E27FC236}">
                <a16:creationId xmlns:a16="http://schemas.microsoft.com/office/drawing/2014/main" id="{6942CFD9-2C3A-9F5E-AF4B-1EC535054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8440" y="256308"/>
            <a:ext cx="3186208" cy="120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48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27880-E940-440C-9D02-5F7F9BC528C2}"/>
              </a:ext>
            </a:extLst>
          </p:cNvPr>
          <p:cNvSpPr>
            <a:spLocks noGrp="1"/>
          </p:cNvSpPr>
          <p:nvPr>
            <p:ph type="title"/>
          </p:nvPr>
        </p:nvSpPr>
        <p:spPr/>
        <p:txBody>
          <a:bodyPr/>
          <a:lstStyle/>
          <a:p>
            <a:r>
              <a:rPr lang="en-GB" dirty="0"/>
              <a:t>No phones at Beaumanor</a:t>
            </a:r>
          </a:p>
        </p:txBody>
      </p:sp>
      <p:sp>
        <p:nvSpPr>
          <p:cNvPr id="3" name="Content Placeholder 2">
            <a:extLst>
              <a:ext uri="{FF2B5EF4-FFF2-40B4-BE49-F238E27FC236}">
                <a16:creationId xmlns:a16="http://schemas.microsoft.com/office/drawing/2014/main" id="{1A5172E0-6CA3-2419-F98D-49B0B0FC891F}"/>
              </a:ext>
            </a:extLst>
          </p:cNvPr>
          <p:cNvSpPr>
            <a:spLocks noGrp="1"/>
          </p:cNvSpPr>
          <p:nvPr>
            <p:ph idx="1"/>
          </p:nvPr>
        </p:nvSpPr>
        <p:spPr/>
        <p:txBody>
          <a:bodyPr>
            <a:normAutofit fontScale="92500"/>
          </a:bodyPr>
          <a:lstStyle/>
          <a:p>
            <a:r>
              <a:rPr lang="en-GB" dirty="0"/>
              <a:t>To improve wellbeing</a:t>
            </a:r>
          </a:p>
          <a:p>
            <a:r>
              <a:rPr lang="en-GB" dirty="0"/>
              <a:t>To promote new friendships</a:t>
            </a:r>
          </a:p>
          <a:p>
            <a:r>
              <a:rPr lang="en-GB" dirty="0"/>
              <a:t>To ensure no images are taken without permission</a:t>
            </a:r>
          </a:p>
          <a:p>
            <a:r>
              <a:rPr lang="en-GB" dirty="0"/>
              <a:t>To encourage students to enjoy the beautiful environment in which they are in.</a:t>
            </a:r>
          </a:p>
          <a:p>
            <a:r>
              <a:rPr lang="en-GB" dirty="0"/>
              <a:t>A digital detox from the reliance of their mobile phone.</a:t>
            </a:r>
          </a:p>
          <a:p>
            <a:r>
              <a:rPr lang="en-GB" dirty="0"/>
              <a:t>E-safety is of paramount importance, and there would be no way for us to monitor this in the evenings. </a:t>
            </a:r>
          </a:p>
          <a:p>
            <a:endParaRPr lang="en-GB" dirty="0"/>
          </a:p>
          <a:p>
            <a:endParaRPr lang="en-GB" dirty="0"/>
          </a:p>
          <a:p>
            <a:r>
              <a:rPr lang="en-GB" dirty="0"/>
              <a:t>If you need to contact them there will be a number for a member of staff, you can use in an emergency. If we need to contact, you regarding your child e.g. they become ill then rest assured we will do this, and you will be asked to come and collect them.</a:t>
            </a:r>
          </a:p>
        </p:txBody>
      </p:sp>
      <p:pic>
        <p:nvPicPr>
          <p:cNvPr id="5" name="Picture 4">
            <a:extLst>
              <a:ext uri="{FF2B5EF4-FFF2-40B4-BE49-F238E27FC236}">
                <a16:creationId xmlns:a16="http://schemas.microsoft.com/office/drawing/2014/main" id="{056FC0F1-B090-2D2F-EC3A-DEBF7C1454A5}"/>
              </a:ext>
            </a:extLst>
          </p:cNvPr>
          <p:cNvPicPr>
            <a:picLocks noChangeAspect="1"/>
          </p:cNvPicPr>
          <p:nvPr/>
        </p:nvPicPr>
        <p:blipFill>
          <a:blip r:embed="rId2"/>
          <a:stretch>
            <a:fillRect/>
          </a:stretch>
        </p:blipFill>
        <p:spPr>
          <a:xfrm>
            <a:off x="8300116" y="606851"/>
            <a:ext cx="2067213" cy="1781424"/>
          </a:xfrm>
          <a:prstGeom prst="rect">
            <a:avLst/>
          </a:prstGeom>
        </p:spPr>
      </p:pic>
    </p:spTree>
    <p:extLst>
      <p:ext uri="{BB962C8B-B14F-4D97-AF65-F5344CB8AC3E}">
        <p14:creationId xmlns:p14="http://schemas.microsoft.com/office/powerpoint/2010/main" val="599498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EE29-FB94-71C4-097D-D08B0BB4A425}"/>
              </a:ext>
            </a:extLst>
          </p:cNvPr>
          <p:cNvSpPr>
            <a:spLocks noGrp="1"/>
          </p:cNvSpPr>
          <p:nvPr>
            <p:ph type="title"/>
          </p:nvPr>
        </p:nvSpPr>
        <p:spPr>
          <a:xfrm>
            <a:off x="571539" y="133631"/>
            <a:ext cx="10515600" cy="1325563"/>
          </a:xfrm>
        </p:spPr>
        <p:txBody>
          <a:bodyPr/>
          <a:lstStyle/>
          <a:p>
            <a:r>
              <a:rPr lang="en-GB" b="1" dirty="0">
                <a:solidFill>
                  <a:srgbClr val="002060"/>
                </a:solidFill>
              </a:rPr>
              <a:t>Q What will happen on Monday?</a:t>
            </a:r>
          </a:p>
        </p:txBody>
      </p:sp>
      <p:sp>
        <p:nvSpPr>
          <p:cNvPr id="4" name="TextBox 3">
            <a:extLst>
              <a:ext uri="{FF2B5EF4-FFF2-40B4-BE49-F238E27FC236}">
                <a16:creationId xmlns:a16="http://schemas.microsoft.com/office/drawing/2014/main" id="{65540E09-6945-8A68-9C51-0CA71C10C47A}"/>
              </a:ext>
            </a:extLst>
          </p:cNvPr>
          <p:cNvSpPr txBox="1"/>
          <p:nvPr/>
        </p:nvSpPr>
        <p:spPr>
          <a:xfrm>
            <a:off x="571539" y="1512248"/>
            <a:ext cx="11269363" cy="4154984"/>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lphaUcPeriod"/>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Activities in Beaumanor groups but in school</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noProof="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dirty="0">
                <a:ln>
                  <a:noFill/>
                </a:ln>
                <a:solidFill>
                  <a:prstClr val="black"/>
                </a:solidFill>
                <a:effectLst/>
                <a:uLnTx/>
                <a:uFillTx/>
                <a:latin typeface="Calibri" panose="020F0502020204030204"/>
                <a:ea typeface="+mn-ea"/>
                <a:cs typeface="+mn-cs"/>
              </a:rPr>
              <a:t> -   History of Beaumanor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GB" sz="2800" dirty="0">
                <a:solidFill>
                  <a:prstClr val="black"/>
                </a:solidFill>
                <a:latin typeface="Calibri" panose="020F0502020204030204"/>
              </a:rPr>
              <a:t>Designing t-shirts  </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lang="en-GB" sz="28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GB" sz="2800" dirty="0"/>
              <a:t>Practice putting up your tent, bring it in on the Monday</a:t>
            </a:r>
          </a:p>
          <a:p>
            <a:pPr marR="0" lvl="0" algn="l" defTabSz="914400" rtl="0" eaLnBrk="1" fontAlgn="auto" latinLnBrk="0" hangingPunct="1">
              <a:lnSpc>
                <a:spcPct val="100000"/>
              </a:lnSpc>
              <a:spcBef>
                <a:spcPts val="0"/>
              </a:spcBef>
              <a:spcAft>
                <a:spcPts val="0"/>
              </a:spcAft>
              <a:buClrTx/>
              <a:buSzTx/>
              <a:tabLst/>
              <a:defRPr/>
            </a:pPr>
            <a:endParaRPr lang="en-GB" sz="2800" dirty="0"/>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GB" sz="2800" dirty="0"/>
              <a:t>Team games </a:t>
            </a:r>
          </a:p>
        </p:txBody>
      </p:sp>
      <p:pic>
        <p:nvPicPr>
          <p:cNvPr id="3" name="Picture 2" descr="combertonvc-logo">
            <a:extLst>
              <a:ext uri="{FF2B5EF4-FFF2-40B4-BE49-F238E27FC236}">
                <a16:creationId xmlns:a16="http://schemas.microsoft.com/office/drawing/2014/main" id="{2987524C-14B4-FC22-8ECB-EDA41CC26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8440" y="256308"/>
            <a:ext cx="3186208" cy="120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4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0FDC14-C27E-8EDE-8C67-3C8972269095}"/>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dirty="0">
                <a:solidFill>
                  <a:schemeClr val="tx1"/>
                </a:solidFill>
                <a:latin typeface="Abadi" panose="020B0604020104020204" pitchFamily="34" charset="0"/>
              </a:rPr>
              <a:t>Accommodation</a:t>
            </a:r>
          </a:p>
        </p:txBody>
      </p:sp>
      <p:pic>
        <p:nvPicPr>
          <p:cNvPr id="4098" name="Picture 2" descr="test | Beaumanor Hall">
            <a:extLst>
              <a:ext uri="{FF2B5EF4-FFF2-40B4-BE49-F238E27FC236}">
                <a16:creationId xmlns:a16="http://schemas.microsoft.com/office/drawing/2014/main" id="{222E5B53-BD45-F830-2D39-A1B97B06D1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1" r="-3" b="-3"/>
          <a:stretch/>
        </p:blipFill>
        <p:spPr bwMode="auto">
          <a:xfrm>
            <a:off x="198741" y="2410448"/>
            <a:ext cx="5803323" cy="38903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rail Hartland 4 Man 2 Room Tent With Living Area and Awning, 3000mm  Waterproof Rating, Tunnel Tent with Dark Zone Bedroom Technology, Family  Camping, ...">
            <a:extLst>
              <a:ext uri="{FF2B5EF4-FFF2-40B4-BE49-F238E27FC236}">
                <a16:creationId xmlns:a16="http://schemas.microsoft.com/office/drawing/2014/main" id="{9275E51F-63AC-163F-EE83-EAE8313CE8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485" r="-2" b="15477"/>
          <a:stretch/>
        </p:blipFill>
        <p:spPr bwMode="auto">
          <a:xfrm>
            <a:off x="6189934" y="2410448"/>
            <a:ext cx="5803323" cy="38903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mbertonvc-logo">
            <a:extLst>
              <a:ext uri="{FF2B5EF4-FFF2-40B4-BE49-F238E27FC236}">
                <a16:creationId xmlns:a16="http://schemas.microsoft.com/office/drawing/2014/main" id="{DEFE4499-7322-D601-1AE2-05B8024165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535" y="5651227"/>
            <a:ext cx="2459666" cy="928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62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CC6E3-9B3D-156C-7833-B7E7F671A438}"/>
              </a:ext>
            </a:extLst>
          </p:cNvPr>
          <p:cNvSpPr>
            <a:spLocks noGrp="1"/>
          </p:cNvSpPr>
          <p:nvPr>
            <p:ph type="title"/>
          </p:nvPr>
        </p:nvSpPr>
        <p:spPr/>
        <p:txBody>
          <a:bodyPr/>
          <a:lstStyle/>
          <a:p>
            <a:r>
              <a:rPr lang="en-GB" dirty="0"/>
              <a:t>Reminders of the age restrictions</a:t>
            </a:r>
          </a:p>
        </p:txBody>
      </p:sp>
      <p:sp>
        <p:nvSpPr>
          <p:cNvPr id="3" name="Content Placeholder 2">
            <a:extLst>
              <a:ext uri="{FF2B5EF4-FFF2-40B4-BE49-F238E27FC236}">
                <a16:creationId xmlns:a16="http://schemas.microsoft.com/office/drawing/2014/main" id="{F8B03D51-D398-D902-E210-23526B382B1F}"/>
              </a:ext>
            </a:extLst>
          </p:cNvPr>
          <p:cNvSpPr>
            <a:spLocks noGrp="1"/>
          </p:cNvSpPr>
          <p:nvPr>
            <p:ph idx="1"/>
          </p:nvPr>
        </p:nvSpPr>
        <p:spPr/>
        <p:txBody>
          <a:bodyPr/>
          <a:lstStyle/>
          <a:p>
            <a:r>
              <a:rPr lang="en-GB" b="1" dirty="0"/>
              <a:t>Social media </a:t>
            </a:r>
            <a:r>
              <a:rPr lang="en-GB" dirty="0"/>
              <a:t>– </a:t>
            </a:r>
            <a:r>
              <a:rPr lang="en-GB" dirty="0" err="1"/>
              <a:t>Whats</a:t>
            </a:r>
            <a:r>
              <a:rPr lang="en-GB" dirty="0"/>
              <a:t> App, Snap Chat and TikTok – age  restriction is 13. If they set up an account in primary school using a false age and the sites “think” they are </a:t>
            </a:r>
            <a:r>
              <a:rPr lang="en-GB" b="1" dirty="0"/>
              <a:t>adults,</a:t>
            </a:r>
            <a:r>
              <a:rPr lang="en-GB" dirty="0"/>
              <a:t> then they will </a:t>
            </a:r>
            <a:r>
              <a:rPr lang="en-GB" b="1" dirty="0"/>
              <a:t>not filter adult content</a:t>
            </a:r>
            <a:r>
              <a:rPr lang="en-GB" dirty="0"/>
              <a:t>.</a:t>
            </a:r>
          </a:p>
          <a:p>
            <a:endParaRPr lang="en-GB" dirty="0"/>
          </a:p>
          <a:p>
            <a:r>
              <a:rPr lang="en-GB" dirty="0"/>
              <a:t>If a child shares a naked image this is sharing pornography and against the law for under 18s- </a:t>
            </a:r>
          </a:p>
          <a:p>
            <a:pPr marL="0" indent="0">
              <a:buNone/>
            </a:pPr>
            <a:r>
              <a:rPr lang="en-GB" i="1" dirty="0"/>
              <a:t>Some year 7s have a sticker in both their </a:t>
            </a:r>
            <a:r>
              <a:rPr lang="en-GB" i="1" dirty="0" err="1"/>
              <a:t>Whats</a:t>
            </a:r>
            <a:r>
              <a:rPr lang="en-GB" i="1" dirty="0"/>
              <a:t> App and Snap Chat that was created whilst at primary school and now do not know how to remove it- these have been reported to the sites but are still showing on pupils phones- please check with your child if they have this sticker.</a:t>
            </a:r>
          </a:p>
        </p:txBody>
      </p:sp>
    </p:spTree>
    <p:extLst>
      <p:ext uri="{BB962C8B-B14F-4D97-AF65-F5344CB8AC3E}">
        <p14:creationId xmlns:p14="http://schemas.microsoft.com/office/powerpoint/2010/main" val="610936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4F89-A3DD-687C-4FEC-F49C9B09A911}"/>
              </a:ext>
            </a:extLst>
          </p:cNvPr>
          <p:cNvSpPr>
            <a:spLocks noGrp="1"/>
          </p:cNvSpPr>
          <p:nvPr>
            <p:ph type="title"/>
          </p:nvPr>
        </p:nvSpPr>
        <p:spPr>
          <a:xfrm>
            <a:off x="838200" y="24904"/>
            <a:ext cx="10515600" cy="1325563"/>
          </a:xfrm>
        </p:spPr>
        <p:txBody>
          <a:bodyPr/>
          <a:lstStyle/>
          <a:p>
            <a:r>
              <a:rPr lang="en-GB" b="1" dirty="0">
                <a:latin typeface="Abadi" panose="020B0604020104020204" pitchFamily="34" charset="0"/>
              </a:rPr>
              <a:t>Tents </a:t>
            </a:r>
          </a:p>
        </p:txBody>
      </p:sp>
      <p:pic>
        <p:nvPicPr>
          <p:cNvPr id="2052" name="Picture 4" descr="Trail Hartland 4 Man 2 Room Tent With Living Area and Awning, 3000mm  Waterproof Rating, Tunnel Tent with Dark Zone Bedroom Technology, Family  Camping, ...">
            <a:extLst>
              <a:ext uri="{FF2B5EF4-FFF2-40B4-BE49-F238E27FC236}">
                <a16:creationId xmlns:a16="http://schemas.microsoft.com/office/drawing/2014/main" id="{83812943-27C9-5FE5-BB7C-C5C77C7272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41D67A0-872F-68A6-55AD-62AFDF4B380A}"/>
              </a:ext>
            </a:extLst>
          </p:cNvPr>
          <p:cNvSpPr txBox="1"/>
          <p:nvPr/>
        </p:nvSpPr>
        <p:spPr>
          <a:xfrm>
            <a:off x="416049" y="1046542"/>
            <a:ext cx="5340103" cy="5693866"/>
          </a:xfrm>
          <a:prstGeom prst="rect">
            <a:avLst/>
          </a:prstGeom>
          <a:noFill/>
        </p:spPr>
        <p:txBody>
          <a:bodyPr wrap="square" rtlCol="0">
            <a:spAutoFit/>
          </a:bodyPr>
          <a:lstStyle/>
          <a:p>
            <a:r>
              <a:rPr lang="en-GB" sz="2800" dirty="0">
                <a:latin typeface="Abadi" panose="020B0604020104020204" pitchFamily="34" charset="0"/>
              </a:rPr>
              <a:t> - 4-person tent, with 3 pupils sharing</a:t>
            </a:r>
          </a:p>
          <a:p>
            <a:endParaRPr lang="en-GB" sz="2800" dirty="0">
              <a:latin typeface="Abadi" panose="020B0604020104020204" pitchFamily="34" charset="0"/>
            </a:endParaRPr>
          </a:p>
          <a:p>
            <a:r>
              <a:rPr lang="en-GB" sz="2800" dirty="0">
                <a:latin typeface="Abadi" panose="020B0604020104020204" pitchFamily="34" charset="0"/>
              </a:rPr>
              <a:t> - Space for pupils and belongings</a:t>
            </a:r>
          </a:p>
          <a:p>
            <a:endParaRPr lang="en-GB" sz="2800" dirty="0">
              <a:latin typeface="Abadi" panose="020B0604020104020204" pitchFamily="34" charset="0"/>
            </a:endParaRPr>
          </a:p>
          <a:p>
            <a:r>
              <a:rPr lang="en-GB" sz="2800" dirty="0">
                <a:latin typeface="Abadi" panose="020B0604020104020204" pitchFamily="34" charset="0"/>
              </a:rPr>
              <a:t> - We’re limited to how much equipment the coach can carry</a:t>
            </a:r>
          </a:p>
          <a:p>
            <a:endParaRPr lang="en-GB" sz="2800" dirty="0"/>
          </a:p>
          <a:p>
            <a:r>
              <a:rPr lang="en-GB" sz="2800" dirty="0"/>
              <a:t>- Bring your tent in on Monday for us to practice putting it up. We will then keep it in school and put it on the coach on Tuesday for you. </a:t>
            </a:r>
          </a:p>
        </p:txBody>
      </p:sp>
      <p:pic>
        <p:nvPicPr>
          <p:cNvPr id="5" name="Picture 2" descr="combertonvc-logo">
            <a:extLst>
              <a:ext uri="{FF2B5EF4-FFF2-40B4-BE49-F238E27FC236}">
                <a16:creationId xmlns:a16="http://schemas.microsoft.com/office/drawing/2014/main" id="{B1C92CC7-F728-ACA0-601E-417B4100D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386" y="5027939"/>
            <a:ext cx="3882079" cy="1464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584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008A0-1899-442C-AFA4-B8D2EFD64071}"/>
              </a:ext>
            </a:extLst>
          </p:cNvPr>
          <p:cNvSpPr>
            <a:spLocks noGrp="1"/>
          </p:cNvSpPr>
          <p:nvPr>
            <p:ph type="title"/>
          </p:nvPr>
        </p:nvSpPr>
        <p:spPr>
          <a:xfrm>
            <a:off x="838200" y="365126"/>
            <a:ext cx="10515600" cy="787814"/>
          </a:xfrm>
        </p:spPr>
        <p:txBody>
          <a:bodyPr/>
          <a:lstStyle/>
          <a:p>
            <a:r>
              <a:rPr lang="en-GB" dirty="0">
                <a:latin typeface="Abadi" panose="020B0604020104020204" pitchFamily="34" charset="0"/>
                <a:cs typeface="Aharoni" panose="02010803020104030203" pitchFamily="2" charset="-79"/>
              </a:rPr>
              <a:t>What are Meals Times Like? </a:t>
            </a:r>
          </a:p>
        </p:txBody>
      </p:sp>
      <p:sp>
        <p:nvSpPr>
          <p:cNvPr id="3" name="Content Placeholder 2">
            <a:extLst>
              <a:ext uri="{FF2B5EF4-FFF2-40B4-BE49-F238E27FC236}">
                <a16:creationId xmlns:a16="http://schemas.microsoft.com/office/drawing/2014/main" id="{1BA37CBF-E455-458B-AC70-1987E1660B32}"/>
              </a:ext>
            </a:extLst>
          </p:cNvPr>
          <p:cNvSpPr>
            <a:spLocks noGrp="1"/>
          </p:cNvSpPr>
          <p:nvPr>
            <p:ph idx="1"/>
          </p:nvPr>
        </p:nvSpPr>
        <p:spPr>
          <a:xfrm>
            <a:off x="838200" y="1428060"/>
            <a:ext cx="10515600" cy="1765714"/>
          </a:xfrm>
          <a:solidFill>
            <a:schemeClr val="bg1"/>
          </a:solidFill>
        </p:spPr>
        <p:txBody>
          <a:bodyPr>
            <a:normAutofit/>
          </a:bodyPr>
          <a:lstStyle/>
          <a:p>
            <a:pPr marL="0" indent="0">
              <a:buNone/>
            </a:pPr>
            <a:r>
              <a:rPr lang="en-GB" sz="2000" dirty="0">
                <a:latin typeface="Abadi" panose="020B0604020104020204" pitchFamily="34" charset="0"/>
              </a:rPr>
              <a:t>There are breakfast and dinner sittings. The sittings are organised based on their groups and it is important that students go to the correct sittings due to kitchen organisation and dietary requirements. </a:t>
            </a:r>
          </a:p>
          <a:p>
            <a:pPr marL="0" indent="0">
              <a:buNone/>
            </a:pPr>
            <a:endParaRPr lang="en-GB" sz="2000" dirty="0"/>
          </a:p>
        </p:txBody>
      </p:sp>
      <p:sp>
        <p:nvSpPr>
          <p:cNvPr id="4" name="TextBox 3">
            <a:extLst>
              <a:ext uri="{FF2B5EF4-FFF2-40B4-BE49-F238E27FC236}">
                <a16:creationId xmlns:a16="http://schemas.microsoft.com/office/drawing/2014/main" id="{290738D3-47C5-4684-9001-A7C520784367}"/>
              </a:ext>
            </a:extLst>
          </p:cNvPr>
          <p:cNvSpPr txBox="1"/>
          <p:nvPr/>
        </p:nvSpPr>
        <p:spPr>
          <a:xfrm>
            <a:off x="612914" y="2451872"/>
            <a:ext cx="3044687" cy="1754326"/>
          </a:xfrm>
          <a:prstGeom prst="rect">
            <a:avLst/>
          </a:prstGeom>
          <a:solidFill>
            <a:srgbClr val="00B0F0"/>
          </a:solidFill>
        </p:spPr>
        <p:txBody>
          <a:bodyPr wrap="square" rtlCol="0">
            <a:spAutoFit/>
          </a:bodyPr>
          <a:lstStyle/>
          <a:p>
            <a:r>
              <a:rPr lang="en-GB" b="1" dirty="0">
                <a:latin typeface="Abadi" panose="020B0604020104020204" pitchFamily="34" charset="0"/>
              </a:rPr>
              <a:t>Breakfast: </a:t>
            </a:r>
          </a:p>
          <a:p>
            <a:r>
              <a:rPr lang="en-GB" dirty="0">
                <a:latin typeface="Abadi" panose="020B0604020104020204" pitchFamily="34" charset="0"/>
              </a:rPr>
              <a:t>Cooked breakfast options available. </a:t>
            </a:r>
          </a:p>
          <a:p>
            <a:r>
              <a:rPr lang="en-GB" dirty="0">
                <a:latin typeface="Abadi" panose="020B0604020104020204" pitchFamily="34" charset="0"/>
              </a:rPr>
              <a:t>Cereal, toast, juice etc. </a:t>
            </a:r>
          </a:p>
          <a:p>
            <a:r>
              <a:rPr lang="en-GB" dirty="0">
                <a:latin typeface="Abadi" panose="020B0604020104020204" pitchFamily="34" charset="0"/>
              </a:rPr>
              <a:t>Breakfast is a sitting, in the main hall. </a:t>
            </a:r>
          </a:p>
        </p:txBody>
      </p:sp>
      <p:sp>
        <p:nvSpPr>
          <p:cNvPr id="5" name="TextBox 4">
            <a:extLst>
              <a:ext uri="{FF2B5EF4-FFF2-40B4-BE49-F238E27FC236}">
                <a16:creationId xmlns:a16="http://schemas.microsoft.com/office/drawing/2014/main" id="{830E4B63-FF1B-4E06-8A43-849634F90C72}"/>
              </a:ext>
            </a:extLst>
          </p:cNvPr>
          <p:cNvSpPr txBox="1"/>
          <p:nvPr/>
        </p:nvSpPr>
        <p:spPr>
          <a:xfrm>
            <a:off x="4132608" y="2419960"/>
            <a:ext cx="3044687" cy="1200329"/>
          </a:xfrm>
          <a:prstGeom prst="rect">
            <a:avLst/>
          </a:prstGeom>
          <a:solidFill>
            <a:srgbClr val="66FF66"/>
          </a:solidFill>
        </p:spPr>
        <p:txBody>
          <a:bodyPr wrap="square" rtlCol="0">
            <a:spAutoFit/>
          </a:bodyPr>
          <a:lstStyle/>
          <a:p>
            <a:r>
              <a:rPr lang="en-GB" b="1" dirty="0">
                <a:latin typeface="Abadi" panose="020B0604020104020204" pitchFamily="34" charset="0"/>
              </a:rPr>
              <a:t>Lunch: </a:t>
            </a:r>
          </a:p>
          <a:p>
            <a:r>
              <a:rPr lang="en-GB" dirty="0">
                <a:latin typeface="Abadi" panose="020B0604020104020204" pitchFamily="34" charset="0"/>
              </a:rPr>
              <a:t>Packed lunch with a variety of sandwich options, fruit, crisps and snacks. </a:t>
            </a:r>
          </a:p>
        </p:txBody>
      </p:sp>
      <p:sp>
        <p:nvSpPr>
          <p:cNvPr id="6" name="TextBox 5">
            <a:extLst>
              <a:ext uri="{FF2B5EF4-FFF2-40B4-BE49-F238E27FC236}">
                <a16:creationId xmlns:a16="http://schemas.microsoft.com/office/drawing/2014/main" id="{2A0F012A-EDFD-4760-8086-BFC22D26D000}"/>
              </a:ext>
            </a:extLst>
          </p:cNvPr>
          <p:cNvSpPr txBox="1"/>
          <p:nvPr/>
        </p:nvSpPr>
        <p:spPr>
          <a:xfrm>
            <a:off x="7652302" y="2371565"/>
            <a:ext cx="3982278" cy="2585323"/>
          </a:xfrm>
          <a:prstGeom prst="rect">
            <a:avLst/>
          </a:prstGeom>
          <a:solidFill>
            <a:srgbClr val="FF66FF"/>
          </a:solidFill>
        </p:spPr>
        <p:txBody>
          <a:bodyPr wrap="square" rtlCol="0">
            <a:spAutoFit/>
          </a:bodyPr>
          <a:lstStyle/>
          <a:p>
            <a:r>
              <a:rPr lang="en-GB" b="1" dirty="0">
                <a:latin typeface="Abadi" panose="020B0604020104020204" pitchFamily="34" charset="0"/>
              </a:rPr>
              <a:t>Dinner: </a:t>
            </a:r>
          </a:p>
          <a:p>
            <a:r>
              <a:rPr lang="en-GB" dirty="0">
                <a:latin typeface="Abadi" panose="020B0604020104020204" pitchFamily="34" charset="0"/>
              </a:rPr>
              <a:t>Variety of dinner options throughout the week including pizza, sausage and mash, meatballs and pasta, burger and chips. </a:t>
            </a:r>
          </a:p>
          <a:p>
            <a:r>
              <a:rPr lang="en-GB" dirty="0">
                <a:latin typeface="Abadi" panose="020B0604020104020204" pitchFamily="34" charset="0"/>
              </a:rPr>
              <a:t>All meals are served with vegetables and desserts include fruit and yoghurt. </a:t>
            </a:r>
          </a:p>
          <a:p>
            <a:r>
              <a:rPr lang="en-GB" dirty="0">
                <a:latin typeface="Abadi" panose="020B0604020104020204" pitchFamily="34" charset="0"/>
              </a:rPr>
              <a:t>Dinner is a sitting, served in the main hall. </a:t>
            </a:r>
          </a:p>
        </p:txBody>
      </p:sp>
      <p:sp>
        <p:nvSpPr>
          <p:cNvPr id="7" name="TextBox 6">
            <a:extLst>
              <a:ext uri="{FF2B5EF4-FFF2-40B4-BE49-F238E27FC236}">
                <a16:creationId xmlns:a16="http://schemas.microsoft.com/office/drawing/2014/main" id="{54EEA877-A39E-465D-ADEF-AF7FA93978F6}"/>
              </a:ext>
            </a:extLst>
          </p:cNvPr>
          <p:cNvSpPr txBox="1"/>
          <p:nvPr/>
        </p:nvSpPr>
        <p:spPr>
          <a:xfrm>
            <a:off x="477077" y="4828397"/>
            <a:ext cx="5075583" cy="646331"/>
          </a:xfrm>
          <a:prstGeom prst="rect">
            <a:avLst/>
          </a:prstGeom>
          <a:noFill/>
        </p:spPr>
        <p:txBody>
          <a:bodyPr wrap="square" rtlCol="0">
            <a:spAutoFit/>
          </a:bodyPr>
          <a:lstStyle/>
          <a:p>
            <a:r>
              <a:rPr lang="en-GB" b="1" dirty="0">
                <a:latin typeface="Abadi" panose="020B0604020104020204" pitchFamily="34" charset="0"/>
              </a:rPr>
              <a:t>Vegetarian options/alternatives are available for every meal served. </a:t>
            </a:r>
          </a:p>
        </p:txBody>
      </p:sp>
      <p:pic>
        <p:nvPicPr>
          <p:cNvPr id="5122" name="Picture 2" descr="Lunchbox - paper bag with a meal, juice and a banana. School meal,  children's lunch. Vector illustration in flat style 556913 Vector Art at  Vecteezy">
            <a:extLst>
              <a:ext uri="{FF2B5EF4-FFF2-40B4-BE49-F238E27FC236}">
                <a16:creationId xmlns:a16="http://schemas.microsoft.com/office/drawing/2014/main" id="{2FC0CADE-D25C-45A0-903A-C3EDF2D7B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799" y="3704989"/>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914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A4AD2-9C0A-4D37-9EDF-2B845C13F787}"/>
              </a:ext>
            </a:extLst>
          </p:cNvPr>
          <p:cNvSpPr>
            <a:spLocks noGrp="1"/>
          </p:cNvSpPr>
          <p:nvPr>
            <p:ph type="title"/>
          </p:nvPr>
        </p:nvSpPr>
        <p:spPr>
          <a:xfrm>
            <a:off x="540138" y="204012"/>
            <a:ext cx="5522844" cy="680991"/>
          </a:xfrm>
          <a:ln w="38100">
            <a:solidFill>
              <a:srgbClr val="FF66FF"/>
            </a:solidFill>
          </a:ln>
        </p:spPr>
        <p:txBody>
          <a:bodyPr>
            <a:normAutofit/>
          </a:bodyPr>
          <a:lstStyle/>
          <a:p>
            <a:pPr algn="ctr"/>
            <a:r>
              <a:rPr lang="en-GB" sz="3600" dirty="0">
                <a:latin typeface="Aharoni" panose="02010803020104030203" pitchFamily="2" charset="-79"/>
                <a:cs typeface="Aharoni" panose="02010803020104030203" pitchFamily="2" charset="-79"/>
              </a:rPr>
              <a:t>Packing and Kit </a:t>
            </a:r>
          </a:p>
        </p:txBody>
      </p:sp>
      <p:sp>
        <p:nvSpPr>
          <p:cNvPr id="3" name="Content Placeholder 2">
            <a:extLst>
              <a:ext uri="{FF2B5EF4-FFF2-40B4-BE49-F238E27FC236}">
                <a16:creationId xmlns:a16="http://schemas.microsoft.com/office/drawing/2014/main" id="{9D958B69-F64A-4323-B1BA-C35EF39E74BC}"/>
              </a:ext>
            </a:extLst>
          </p:cNvPr>
          <p:cNvSpPr>
            <a:spLocks noGrp="1"/>
          </p:cNvSpPr>
          <p:nvPr>
            <p:ph idx="1"/>
          </p:nvPr>
        </p:nvSpPr>
        <p:spPr>
          <a:xfrm>
            <a:off x="406000" y="5131490"/>
            <a:ext cx="6115326" cy="1543051"/>
          </a:xfrm>
          <a:solidFill>
            <a:srgbClr val="66FFFF"/>
          </a:solidFill>
        </p:spPr>
        <p:txBody>
          <a:bodyPr>
            <a:normAutofit/>
          </a:bodyPr>
          <a:lstStyle/>
          <a:p>
            <a:pPr marL="0" indent="0">
              <a:buNone/>
            </a:pPr>
            <a:r>
              <a:rPr lang="en-GB" sz="1800" b="1" dirty="0"/>
              <a:t>Reminder:</a:t>
            </a:r>
          </a:p>
          <a:p>
            <a:pPr marL="0" indent="0">
              <a:buNone/>
            </a:pPr>
            <a:r>
              <a:rPr lang="en-GB" sz="1800" dirty="0"/>
              <a:t>We are going for a digital detox approach to Beaumanor!</a:t>
            </a:r>
          </a:p>
          <a:p>
            <a:pPr marL="0" indent="0">
              <a:buNone/>
            </a:pPr>
            <a:r>
              <a:rPr lang="en-GB" sz="1800" dirty="0"/>
              <a:t>Students should not bring their mobile phones with them. </a:t>
            </a:r>
          </a:p>
          <a:p>
            <a:pPr marL="0" indent="0">
              <a:buNone/>
            </a:pPr>
            <a:r>
              <a:rPr lang="en-GB" sz="1800" dirty="0"/>
              <a:t>Staff will have phones to contact home in an emergency</a:t>
            </a:r>
          </a:p>
        </p:txBody>
      </p:sp>
      <p:sp>
        <p:nvSpPr>
          <p:cNvPr id="4" name="TextBox 3">
            <a:extLst>
              <a:ext uri="{FF2B5EF4-FFF2-40B4-BE49-F238E27FC236}">
                <a16:creationId xmlns:a16="http://schemas.microsoft.com/office/drawing/2014/main" id="{31D87635-24C5-47FF-8C63-3F474174BD3D}"/>
              </a:ext>
            </a:extLst>
          </p:cNvPr>
          <p:cNvSpPr txBox="1"/>
          <p:nvPr/>
        </p:nvSpPr>
        <p:spPr>
          <a:xfrm>
            <a:off x="299956" y="1091908"/>
            <a:ext cx="4065455" cy="2031325"/>
          </a:xfrm>
          <a:prstGeom prst="rect">
            <a:avLst/>
          </a:prstGeom>
          <a:solidFill>
            <a:srgbClr val="66FF66"/>
          </a:solidFill>
        </p:spPr>
        <p:txBody>
          <a:bodyPr wrap="square" rtlCol="0">
            <a:spAutoFit/>
          </a:bodyPr>
          <a:lstStyle/>
          <a:p>
            <a:r>
              <a:rPr lang="en-GB" b="1" dirty="0"/>
              <a:t>Bags: </a:t>
            </a:r>
          </a:p>
          <a:p>
            <a:pPr marL="285750" indent="-285750">
              <a:buFont typeface="Arial" panose="020B0604020202020204" pitchFamily="34" charset="0"/>
              <a:buChar char="•"/>
            </a:pPr>
            <a:r>
              <a:rPr lang="en-GB" dirty="0"/>
              <a:t>Everything should fit in one bag/holdall that the student is able to carry themselves. </a:t>
            </a:r>
          </a:p>
          <a:p>
            <a:pPr marL="285750" indent="-285750">
              <a:buFont typeface="Arial" panose="020B0604020202020204" pitchFamily="34" charset="0"/>
              <a:buChar char="•"/>
            </a:pPr>
            <a:r>
              <a:rPr lang="en-GB" dirty="0"/>
              <a:t>They may wish to bring a small rucksack for the coach and for when they are out on activities. </a:t>
            </a:r>
          </a:p>
        </p:txBody>
      </p:sp>
      <p:pic>
        <p:nvPicPr>
          <p:cNvPr id="2050" name="Picture 2" descr="Backpack icon - Download on Iconfinder on Iconfinder">
            <a:extLst>
              <a:ext uri="{FF2B5EF4-FFF2-40B4-BE49-F238E27FC236}">
                <a16:creationId xmlns:a16="http://schemas.microsoft.com/office/drawing/2014/main" id="{143BEC14-5419-4710-9C5B-7CA6BCA0E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6860" y="2590862"/>
            <a:ext cx="766763" cy="7667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ogshow 55L Packable Travel Duffle Bag, Overnight Weekend Carry on Holdall  Bag Foldable Sports Gym Bag with Shoe Compartment for Men Women :  Amazon.co.uk: Luggage">
            <a:extLst>
              <a:ext uri="{FF2B5EF4-FFF2-40B4-BE49-F238E27FC236}">
                <a16:creationId xmlns:a16="http://schemas.microsoft.com/office/drawing/2014/main" id="{6FB02F45-F95B-4EB0-AAC0-0A0F83AEA6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615" y="1242278"/>
            <a:ext cx="1624544" cy="12121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ABF9BCE-E330-440E-92ED-57873326C14C}"/>
              </a:ext>
            </a:extLst>
          </p:cNvPr>
          <p:cNvSpPr txBox="1"/>
          <p:nvPr/>
        </p:nvSpPr>
        <p:spPr>
          <a:xfrm>
            <a:off x="277089" y="3259657"/>
            <a:ext cx="4546702" cy="1815882"/>
          </a:xfrm>
          <a:prstGeom prst="rect">
            <a:avLst/>
          </a:prstGeom>
          <a:solidFill>
            <a:srgbClr val="FF66FF"/>
          </a:solidFill>
        </p:spPr>
        <p:txBody>
          <a:bodyPr wrap="square" rtlCol="0">
            <a:spAutoFit/>
          </a:bodyPr>
          <a:lstStyle/>
          <a:p>
            <a:r>
              <a:rPr lang="en-GB" sz="1400" b="1" dirty="0"/>
              <a:t>Top tips!</a:t>
            </a:r>
          </a:p>
          <a:p>
            <a:pPr marL="285750" indent="-285750">
              <a:buFont typeface="Arial" panose="020B0604020202020204" pitchFamily="34" charset="0"/>
              <a:buChar char="•"/>
            </a:pPr>
            <a:r>
              <a:rPr lang="en-GB" sz="1400" dirty="0"/>
              <a:t>Name everything! Including the bag! </a:t>
            </a:r>
          </a:p>
          <a:p>
            <a:pPr marL="285750" indent="-285750">
              <a:buFont typeface="Arial" panose="020B0604020202020204" pitchFamily="34" charset="0"/>
              <a:buChar char="•"/>
            </a:pPr>
            <a:r>
              <a:rPr lang="en-GB" sz="1400" dirty="0"/>
              <a:t>Student should practice packing their bag (for the return home) </a:t>
            </a:r>
          </a:p>
          <a:p>
            <a:pPr marL="285750" indent="-285750">
              <a:buFont typeface="Arial" panose="020B0604020202020204" pitchFamily="34" charset="0"/>
              <a:buChar char="•"/>
            </a:pPr>
            <a:r>
              <a:rPr lang="en-GB" sz="1400" dirty="0"/>
              <a:t>Bring carrier bags (for wet and muddy clothes!)</a:t>
            </a:r>
          </a:p>
          <a:p>
            <a:pPr marL="285750" indent="-285750">
              <a:buFont typeface="Arial" panose="020B0604020202020204" pitchFamily="34" charset="0"/>
              <a:buChar char="•"/>
            </a:pPr>
            <a:r>
              <a:rPr lang="en-GB" sz="1400" dirty="0"/>
              <a:t>Students should pack their own bags, so they know where everything is when they arrive at Beaumanor!</a:t>
            </a:r>
          </a:p>
          <a:p>
            <a:pPr marL="285750" indent="-285750">
              <a:buFont typeface="Arial" panose="020B0604020202020204" pitchFamily="34" charset="0"/>
              <a:buChar char="•"/>
            </a:pPr>
            <a:r>
              <a:rPr lang="en-GB" sz="1400" dirty="0"/>
              <a:t>Make sure you pack clothes for the disco!</a:t>
            </a:r>
          </a:p>
        </p:txBody>
      </p:sp>
      <p:pic>
        <p:nvPicPr>
          <p:cNvPr id="2054" name="Picture 6" descr="Wendy's Top Tips on Benefit Applications - Steel Bones">
            <a:extLst>
              <a:ext uri="{FF2B5EF4-FFF2-40B4-BE49-F238E27FC236}">
                <a16:creationId xmlns:a16="http://schemas.microsoft.com/office/drawing/2014/main" id="{FC945A93-9A6D-4633-8A98-46BF4CFD46A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435" r="21369"/>
          <a:stretch/>
        </p:blipFill>
        <p:spPr bwMode="auto">
          <a:xfrm>
            <a:off x="4898773" y="3574259"/>
            <a:ext cx="1447322" cy="12121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o Cell Phones Vector Art, Icons, and Graphics for Free Download">
            <a:extLst>
              <a:ext uri="{FF2B5EF4-FFF2-40B4-BE49-F238E27FC236}">
                <a16:creationId xmlns:a16="http://schemas.microsoft.com/office/drawing/2014/main" id="{B71664D9-27DF-4873-8534-2650185E2D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1911" y="5224295"/>
            <a:ext cx="1339284" cy="13392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538CB379-1687-4102-8C87-739E84169346}"/>
              </a:ext>
            </a:extLst>
          </p:cNvPr>
          <p:cNvGraphicFramePr>
            <a:graphicFrameLocks noGrp="1"/>
          </p:cNvGraphicFramePr>
          <p:nvPr>
            <p:extLst>
              <p:ext uri="{D42A27DB-BD31-4B8C-83A1-F6EECF244321}">
                <p14:modId xmlns:p14="http://schemas.microsoft.com/office/powerpoint/2010/main" val="2302141337"/>
              </p:ext>
            </p:extLst>
          </p:nvPr>
        </p:nvGraphicFramePr>
        <p:xfrm>
          <a:off x="6277186" y="0"/>
          <a:ext cx="3520123" cy="4104474"/>
        </p:xfrm>
        <a:graphic>
          <a:graphicData uri="http://schemas.openxmlformats.org/drawingml/2006/table">
            <a:tbl>
              <a:tblPr firstRow="1" firstCol="1" bandRow="1">
                <a:tableStyleId>{5940675A-B579-460E-94D1-54222C63F5DA}</a:tableStyleId>
              </a:tblPr>
              <a:tblGrid>
                <a:gridCol w="3520123">
                  <a:extLst>
                    <a:ext uri="{9D8B030D-6E8A-4147-A177-3AD203B41FA5}">
                      <a16:colId xmlns:a16="http://schemas.microsoft.com/office/drawing/2014/main" val="686341332"/>
                    </a:ext>
                  </a:extLst>
                </a:gridCol>
              </a:tblGrid>
              <a:tr h="247595">
                <a:tc>
                  <a:txBody>
                    <a:bodyPr/>
                    <a:lstStyle/>
                    <a:p>
                      <a:pPr algn="ctr">
                        <a:lnSpc>
                          <a:spcPct val="107000"/>
                        </a:lnSpc>
                        <a:spcAft>
                          <a:spcPts val="800"/>
                        </a:spcAft>
                      </a:pPr>
                      <a:r>
                        <a:rPr lang="en-GB" sz="1600" b="1" dirty="0">
                          <a:effectLst/>
                        </a:rPr>
                        <a:t>Residential kit</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910840377"/>
                  </a:ext>
                </a:extLst>
              </a:tr>
              <a:tr h="247595">
                <a:tc>
                  <a:txBody>
                    <a:bodyPr/>
                    <a:lstStyle/>
                    <a:p>
                      <a:pPr algn="l">
                        <a:lnSpc>
                          <a:spcPct val="107000"/>
                        </a:lnSpc>
                        <a:spcAft>
                          <a:spcPts val="800"/>
                        </a:spcAft>
                      </a:pPr>
                      <a:r>
                        <a:rPr lang="en-GB" sz="1200" dirty="0">
                          <a:effectLst/>
                        </a:rPr>
                        <a:t>The tent!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3705400"/>
                  </a:ext>
                </a:extLst>
              </a:tr>
              <a:tr h="255014">
                <a:tc>
                  <a:txBody>
                    <a:bodyPr/>
                    <a:lstStyle/>
                    <a:p>
                      <a:pPr algn="l">
                        <a:lnSpc>
                          <a:spcPct val="107000"/>
                        </a:lnSpc>
                        <a:spcAft>
                          <a:spcPts val="800"/>
                        </a:spcAft>
                      </a:pPr>
                      <a:r>
                        <a:rPr lang="en-GB" sz="1200">
                          <a:effectLst/>
                        </a:rPr>
                        <a:t>Sleeping bag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2145957"/>
                  </a:ext>
                </a:extLst>
              </a:tr>
              <a:tr h="247595">
                <a:tc>
                  <a:txBody>
                    <a:bodyPr/>
                    <a:lstStyle/>
                    <a:p>
                      <a:pPr algn="l">
                        <a:lnSpc>
                          <a:spcPct val="107000"/>
                        </a:lnSpc>
                        <a:spcAft>
                          <a:spcPts val="800"/>
                        </a:spcAft>
                      </a:pPr>
                      <a:r>
                        <a:rPr lang="en-GB" sz="1200" dirty="0">
                          <a:effectLst/>
                        </a:rPr>
                        <a:t>Pillow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4824868"/>
                  </a:ext>
                </a:extLst>
              </a:tr>
              <a:tr h="241779">
                <a:tc>
                  <a:txBody>
                    <a:bodyPr/>
                    <a:lstStyle/>
                    <a:p>
                      <a:pPr algn="l">
                        <a:lnSpc>
                          <a:spcPct val="107000"/>
                        </a:lnSpc>
                        <a:spcAft>
                          <a:spcPts val="800"/>
                        </a:spcAft>
                      </a:pPr>
                      <a:r>
                        <a:rPr lang="en-GB" sz="1200" dirty="0">
                          <a:effectLst/>
                        </a:rPr>
                        <a:t>Camping mat (no inflatable air beds)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4661119"/>
                  </a:ext>
                </a:extLst>
              </a:tr>
              <a:tr h="247595">
                <a:tc>
                  <a:txBody>
                    <a:bodyPr/>
                    <a:lstStyle/>
                    <a:p>
                      <a:pPr algn="l">
                        <a:lnSpc>
                          <a:spcPct val="107000"/>
                        </a:lnSpc>
                        <a:spcAft>
                          <a:spcPts val="800"/>
                        </a:spcAft>
                      </a:pPr>
                      <a:r>
                        <a:rPr lang="en-GB" sz="1200" dirty="0">
                          <a:effectLst/>
                        </a:rPr>
                        <a:t>Towel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5112151"/>
                  </a:ext>
                </a:extLst>
              </a:tr>
              <a:tr h="251533">
                <a:tc>
                  <a:txBody>
                    <a:bodyPr/>
                    <a:lstStyle/>
                    <a:p>
                      <a:pPr algn="l">
                        <a:lnSpc>
                          <a:spcPct val="107000"/>
                        </a:lnSpc>
                        <a:spcAft>
                          <a:spcPts val="800"/>
                        </a:spcAft>
                      </a:pPr>
                      <a:r>
                        <a:rPr lang="en-GB" sz="1200">
                          <a:effectLst/>
                        </a:rPr>
                        <a:t>Toiletries (e.g. shower gel, shampoo, toothpaste, toothbrush)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5068336"/>
                  </a:ext>
                </a:extLst>
              </a:tr>
              <a:tr h="247595">
                <a:tc>
                  <a:txBody>
                    <a:bodyPr/>
                    <a:lstStyle/>
                    <a:p>
                      <a:pPr algn="l">
                        <a:lnSpc>
                          <a:spcPct val="107000"/>
                        </a:lnSpc>
                        <a:spcAft>
                          <a:spcPts val="800"/>
                        </a:spcAft>
                      </a:pPr>
                      <a:r>
                        <a:rPr lang="en-GB" sz="1200">
                          <a:effectLst/>
                        </a:rPr>
                        <a:t>Underwear (plus spares!)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1515180"/>
                  </a:ext>
                </a:extLst>
              </a:tr>
              <a:tr h="247595">
                <a:tc>
                  <a:txBody>
                    <a:bodyPr/>
                    <a:lstStyle/>
                    <a:p>
                      <a:pPr algn="l">
                        <a:lnSpc>
                          <a:spcPct val="107000"/>
                        </a:lnSpc>
                        <a:spcAft>
                          <a:spcPts val="800"/>
                        </a:spcAft>
                      </a:pPr>
                      <a:r>
                        <a:rPr lang="en-GB" sz="1200">
                          <a:effectLst/>
                        </a:rPr>
                        <a:t>Torch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4283373"/>
                  </a:ext>
                </a:extLst>
              </a:tr>
              <a:tr h="247595">
                <a:tc>
                  <a:txBody>
                    <a:bodyPr/>
                    <a:lstStyle/>
                    <a:p>
                      <a:pPr algn="l">
                        <a:lnSpc>
                          <a:spcPct val="107000"/>
                        </a:lnSpc>
                        <a:spcAft>
                          <a:spcPts val="800"/>
                        </a:spcAft>
                      </a:pPr>
                      <a:r>
                        <a:rPr lang="en-GB" sz="1200">
                          <a:effectLst/>
                        </a:rPr>
                        <a:t>Nightwear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1173589"/>
                  </a:ext>
                </a:extLst>
              </a:tr>
              <a:tr h="247595">
                <a:tc>
                  <a:txBody>
                    <a:bodyPr/>
                    <a:lstStyle/>
                    <a:p>
                      <a:pPr algn="l">
                        <a:lnSpc>
                          <a:spcPct val="107000"/>
                        </a:lnSpc>
                        <a:spcAft>
                          <a:spcPts val="800"/>
                        </a:spcAft>
                      </a:pPr>
                      <a:r>
                        <a:rPr lang="en-GB" sz="1200" dirty="0">
                          <a:effectLst/>
                        </a:rPr>
                        <a:t>Trainers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1295012"/>
                  </a:ext>
                </a:extLst>
              </a:tr>
              <a:tr h="255209">
                <a:tc>
                  <a:txBody>
                    <a:bodyPr/>
                    <a:lstStyle/>
                    <a:p>
                      <a:pPr algn="l">
                        <a:lnSpc>
                          <a:spcPct val="107000"/>
                        </a:lnSpc>
                        <a:spcAft>
                          <a:spcPts val="800"/>
                        </a:spcAft>
                      </a:pPr>
                      <a:r>
                        <a:rPr lang="en-GB" sz="1200">
                          <a:effectLst/>
                        </a:rPr>
                        <a:t>Indoor shoes (e.g. sliders, dry trainers)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412326"/>
                  </a:ext>
                </a:extLst>
              </a:tr>
              <a:tr h="247595">
                <a:tc>
                  <a:txBody>
                    <a:bodyPr/>
                    <a:lstStyle/>
                    <a:p>
                      <a:pPr algn="l">
                        <a:lnSpc>
                          <a:spcPct val="107000"/>
                        </a:lnSpc>
                        <a:spcAft>
                          <a:spcPts val="800"/>
                        </a:spcAft>
                      </a:pPr>
                      <a:r>
                        <a:rPr lang="en-GB" sz="1200">
                          <a:effectLst/>
                        </a:rPr>
                        <a:t>Sun hat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1312215"/>
                  </a:ext>
                </a:extLst>
              </a:tr>
              <a:tr h="247595">
                <a:tc>
                  <a:txBody>
                    <a:bodyPr/>
                    <a:lstStyle/>
                    <a:p>
                      <a:pPr algn="l">
                        <a:lnSpc>
                          <a:spcPct val="107000"/>
                        </a:lnSpc>
                        <a:spcAft>
                          <a:spcPts val="800"/>
                        </a:spcAft>
                      </a:pPr>
                      <a:r>
                        <a:rPr lang="en-GB" sz="1200">
                          <a:effectLst/>
                        </a:rPr>
                        <a:t>Sun cream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0373273"/>
                  </a:ext>
                </a:extLst>
              </a:tr>
              <a:tr h="247595">
                <a:tc>
                  <a:txBody>
                    <a:bodyPr/>
                    <a:lstStyle/>
                    <a:p>
                      <a:pPr algn="l">
                        <a:lnSpc>
                          <a:spcPct val="107000"/>
                        </a:lnSpc>
                        <a:spcAft>
                          <a:spcPts val="800"/>
                        </a:spcAft>
                      </a:pPr>
                      <a:r>
                        <a:rPr lang="en-GB" sz="1200">
                          <a:effectLst/>
                        </a:rPr>
                        <a:t>Plastic bags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9727952"/>
                  </a:ext>
                </a:extLst>
              </a:tr>
              <a:tr h="244443">
                <a:tc>
                  <a:txBody>
                    <a:bodyPr/>
                    <a:lstStyle/>
                    <a:p>
                      <a:pPr algn="l">
                        <a:lnSpc>
                          <a:spcPct val="107000"/>
                        </a:lnSpc>
                        <a:spcAft>
                          <a:spcPts val="800"/>
                        </a:spcAft>
                      </a:pPr>
                      <a:r>
                        <a:rPr lang="en-GB" sz="1200" dirty="0">
                          <a:effectLst/>
                        </a:rPr>
                        <a:t>Clothes for around site (non-activity clothes)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6809836"/>
                  </a:ext>
                </a:extLst>
              </a:tr>
            </a:tbl>
          </a:graphicData>
        </a:graphic>
      </p:graphicFrame>
      <p:graphicFrame>
        <p:nvGraphicFramePr>
          <p:cNvPr id="7" name="Table 6">
            <a:extLst>
              <a:ext uri="{FF2B5EF4-FFF2-40B4-BE49-F238E27FC236}">
                <a16:creationId xmlns:a16="http://schemas.microsoft.com/office/drawing/2014/main" id="{DD0D9F74-E6BB-4FC5-B04E-C67B5AB8F7F5}"/>
              </a:ext>
            </a:extLst>
          </p:cNvPr>
          <p:cNvGraphicFramePr>
            <a:graphicFrameLocks noGrp="1"/>
          </p:cNvGraphicFramePr>
          <p:nvPr>
            <p:extLst>
              <p:ext uri="{D42A27DB-BD31-4B8C-83A1-F6EECF244321}">
                <p14:modId xmlns:p14="http://schemas.microsoft.com/office/powerpoint/2010/main" val="1322807651"/>
              </p:ext>
            </p:extLst>
          </p:nvPr>
        </p:nvGraphicFramePr>
        <p:xfrm>
          <a:off x="7291195" y="4248473"/>
          <a:ext cx="4815708" cy="2426068"/>
        </p:xfrm>
        <a:graphic>
          <a:graphicData uri="http://schemas.openxmlformats.org/drawingml/2006/table">
            <a:tbl>
              <a:tblPr firstRow="1" firstCol="1" bandRow="1">
                <a:tableStyleId>{5940675A-B579-460E-94D1-54222C63F5DA}</a:tableStyleId>
              </a:tblPr>
              <a:tblGrid>
                <a:gridCol w="4815708">
                  <a:extLst>
                    <a:ext uri="{9D8B030D-6E8A-4147-A177-3AD203B41FA5}">
                      <a16:colId xmlns:a16="http://schemas.microsoft.com/office/drawing/2014/main" val="92672002"/>
                    </a:ext>
                  </a:extLst>
                </a:gridCol>
              </a:tblGrid>
              <a:tr h="183525">
                <a:tc>
                  <a:txBody>
                    <a:bodyPr/>
                    <a:lstStyle/>
                    <a:p>
                      <a:pPr algn="ctr">
                        <a:lnSpc>
                          <a:spcPct val="107000"/>
                        </a:lnSpc>
                        <a:spcAft>
                          <a:spcPts val="800"/>
                        </a:spcAft>
                      </a:pPr>
                      <a:r>
                        <a:rPr lang="en-GB" sz="1600" b="1" dirty="0">
                          <a:effectLst/>
                        </a:rPr>
                        <a:t>Kit for activities </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FFFF"/>
                    </a:solidFill>
                  </a:tcPr>
                </a:tc>
                <a:extLst>
                  <a:ext uri="{0D108BD9-81ED-4DB2-BD59-A6C34878D82A}">
                    <a16:rowId xmlns:a16="http://schemas.microsoft.com/office/drawing/2014/main" val="2369801398"/>
                  </a:ext>
                </a:extLst>
              </a:tr>
              <a:tr h="249045">
                <a:tc>
                  <a:txBody>
                    <a:bodyPr/>
                    <a:lstStyle/>
                    <a:p>
                      <a:pPr algn="l">
                        <a:lnSpc>
                          <a:spcPct val="107000"/>
                        </a:lnSpc>
                        <a:spcAft>
                          <a:spcPts val="800"/>
                        </a:spcAft>
                      </a:pPr>
                      <a:r>
                        <a:rPr lang="en-GB" sz="1200">
                          <a:effectLst/>
                        </a:rPr>
                        <a:t>Tops/light weight t-shirts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9749116"/>
                  </a:ext>
                </a:extLst>
              </a:tr>
              <a:tr h="195981">
                <a:tc>
                  <a:txBody>
                    <a:bodyPr/>
                    <a:lstStyle/>
                    <a:p>
                      <a:pPr algn="l">
                        <a:lnSpc>
                          <a:spcPct val="107000"/>
                        </a:lnSpc>
                        <a:spcAft>
                          <a:spcPts val="800"/>
                        </a:spcAft>
                      </a:pPr>
                      <a:r>
                        <a:rPr lang="en-GB" sz="1200" dirty="0">
                          <a:effectLst/>
                        </a:rPr>
                        <a:t>Thermals or leggings/tracksuit bottoms/shorts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796834"/>
                  </a:ext>
                </a:extLst>
              </a:tr>
              <a:tr h="259382">
                <a:tc>
                  <a:txBody>
                    <a:bodyPr/>
                    <a:lstStyle/>
                    <a:p>
                      <a:pPr algn="l">
                        <a:lnSpc>
                          <a:spcPct val="107000"/>
                        </a:lnSpc>
                        <a:spcAft>
                          <a:spcPts val="800"/>
                        </a:spcAft>
                      </a:pPr>
                      <a:r>
                        <a:rPr lang="en-GB" sz="1200" dirty="0">
                          <a:effectLst/>
                        </a:rPr>
                        <a:t>Sweatshirt/jumpers/fleece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7585881"/>
                  </a:ext>
                </a:extLst>
              </a:tr>
              <a:tr h="177474">
                <a:tc>
                  <a:txBody>
                    <a:bodyPr/>
                    <a:lstStyle/>
                    <a:p>
                      <a:pPr algn="l">
                        <a:lnSpc>
                          <a:spcPct val="107000"/>
                        </a:lnSpc>
                        <a:spcAft>
                          <a:spcPts val="800"/>
                        </a:spcAft>
                      </a:pPr>
                      <a:r>
                        <a:rPr lang="en-GB" sz="1200">
                          <a:effectLst/>
                        </a:rPr>
                        <a:t>Waterproof jacket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5736384"/>
                  </a:ext>
                </a:extLst>
              </a:tr>
              <a:tr h="185438">
                <a:tc>
                  <a:txBody>
                    <a:bodyPr/>
                    <a:lstStyle/>
                    <a:p>
                      <a:pPr algn="l">
                        <a:lnSpc>
                          <a:spcPct val="107000"/>
                        </a:lnSpc>
                        <a:spcAft>
                          <a:spcPts val="800"/>
                        </a:spcAft>
                      </a:pPr>
                      <a:r>
                        <a:rPr lang="en-GB" sz="1200">
                          <a:effectLst/>
                        </a:rPr>
                        <a:t>Waterproof trousers (optional)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6895699"/>
                  </a:ext>
                </a:extLst>
              </a:tr>
              <a:tr h="189186">
                <a:tc>
                  <a:txBody>
                    <a:bodyPr/>
                    <a:lstStyle/>
                    <a:p>
                      <a:pPr algn="l">
                        <a:lnSpc>
                          <a:spcPct val="107000"/>
                        </a:lnSpc>
                        <a:spcAft>
                          <a:spcPts val="800"/>
                        </a:spcAft>
                      </a:pPr>
                      <a:r>
                        <a:rPr lang="en-GB" sz="1200">
                          <a:effectLst/>
                        </a:rPr>
                        <a:t>Hat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2196763"/>
                  </a:ext>
                </a:extLst>
              </a:tr>
              <a:tr h="207126">
                <a:tc>
                  <a:txBody>
                    <a:bodyPr/>
                    <a:lstStyle/>
                    <a:p>
                      <a:pPr algn="l">
                        <a:lnSpc>
                          <a:spcPct val="107000"/>
                        </a:lnSpc>
                        <a:spcAft>
                          <a:spcPts val="800"/>
                        </a:spcAft>
                      </a:pPr>
                      <a:r>
                        <a:rPr lang="en-GB" sz="1200">
                          <a:effectLst/>
                        </a:rPr>
                        <a:t>Old trainers (that can get wet and/or muddy)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3224883"/>
                  </a:ext>
                </a:extLst>
              </a:tr>
              <a:tr h="236095">
                <a:tc>
                  <a:txBody>
                    <a:bodyPr/>
                    <a:lstStyle/>
                    <a:p>
                      <a:pPr algn="l">
                        <a:lnSpc>
                          <a:spcPct val="107000"/>
                        </a:lnSpc>
                        <a:spcAft>
                          <a:spcPts val="800"/>
                        </a:spcAft>
                      </a:pPr>
                      <a:r>
                        <a:rPr lang="en-GB" sz="1200">
                          <a:effectLst/>
                        </a:rPr>
                        <a:t>Wet shoes for canoeing (optional)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6837772"/>
                  </a:ext>
                </a:extLst>
              </a:tr>
              <a:tr h="465810">
                <a:tc>
                  <a:txBody>
                    <a:bodyPr/>
                    <a:lstStyle/>
                    <a:p>
                      <a:pPr algn="l">
                        <a:lnSpc>
                          <a:spcPct val="107000"/>
                        </a:lnSpc>
                        <a:spcAft>
                          <a:spcPts val="800"/>
                        </a:spcAft>
                      </a:pPr>
                      <a:r>
                        <a:rPr lang="en-GB" sz="1200" dirty="0">
                          <a:effectLst/>
                        </a:rPr>
                        <a:t>Personal protective equipment such as helmets and harnesses are provided. </a:t>
                      </a:r>
                      <a:endParaRPr lang="en-GB" sz="18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7261826"/>
                  </a:ext>
                </a:extLst>
              </a:tr>
            </a:tbl>
          </a:graphicData>
        </a:graphic>
      </p:graphicFrame>
      <p:graphicFrame>
        <p:nvGraphicFramePr>
          <p:cNvPr id="8" name="Table 7">
            <a:extLst>
              <a:ext uri="{FF2B5EF4-FFF2-40B4-BE49-F238E27FC236}">
                <a16:creationId xmlns:a16="http://schemas.microsoft.com/office/drawing/2014/main" id="{3535BF9B-5194-AB55-C65F-D561CDA22194}"/>
              </a:ext>
            </a:extLst>
          </p:cNvPr>
          <p:cNvGraphicFramePr>
            <a:graphicFrameLocks noGrp="1"/>
          </p:cNvGraphicFramePr>
          <p:nvPr>
            <p:extLst>
              <p:ext uri="{D42A27DB-BD31-4B8C-83A1-F6EECF244321}">
                <p14:modId xmlns:p14="http://schemas.microsoft.com/office/powerpoint/2010/main" val="2231049977"/>
              </p:ext>
            </p:extLst>
          </p:nvPr>
        </p:nvGraphicFramePr>
        <p:xfrm>
          <a:off x="9920634" y="1609186"/>
          <a:ext cx="2061159" cy="1333710"/>
        </p:xfrm>
        <a:graphic>
          <a:graphicData uri="http://schemas.openxmlformats.org/drawingml/2006/table">
            <a:tbl>
              <a:tblPr firstRow="1" bandRow="1">
                <a:tableStyleId>{5940675A-B579-460E-94D1-54222C63F5DA}</a:tableStyleId>
              </a:tblPr>
              <a:tblGrid>
                <a:gridCol w="2061159">
                  <a:extLst>
                    <a:ext uri="{9D8B030D-6E8A-4147-A177-3AD203B41FA5}">
                      <a16:colId xmlns:a16="http://schemas.microsoft.com/office/drawing/2014/main" val="1679458873"/>
                    </a:ext>
                  </a:extLst>
                </a:gridCol>
              </a:tblGrid>
              <a:tr h="438815">
                <a:tc>
                  <a:txBody>
                    <a:bodyPr/>
                    <a:lstStyle/>
                    <a:p>
                      <a:r>
                        <a:rPr lang="en-GB" sz="1600" b="1" dirty="0">
                          <a:solidFill>
                            <a:schemeClr val="tx1"/>
                          </a:solidFill>
                        </a:rPr>
                        <a:t>Optional Items</a:t>
                      </a:r>
                    </a:p>
                  </a:txBody>
                  <a:tcPr>
                    <a:solidFill>
                      <a:srgbClr val="FF66FF"/>
                    </a:solidFill>
                  </a:tcPr>
                </a:tc>
                <a:extLst>
                  <a:ext uri="{0D108BD9-81ED-4DB2-BD59-A6C34878D82A}">
                    <a16:rowId xmlns:a16="http://schemas.microsoft.com/office/drawing/2014/main" val="438562267"/>
                  </a:ext>
                </a:extLst>
              </a:tr>
              <a:tr h="405219">
                <a:tc>
                  <a:txBody>
                    <a:bodyPr/>
                    <a:lstStyle/>
                    <a:p>
                      <a:pPr algn="l">
                        <a:lnSpc>
                          <a:spcPct val="107000"/>
                        </a:lnSpc>
                        <a:spcAft>
                          <a:spcPts val="800"/>
                        </a:spcAft>
                      </a:pPr>
                      <a:r>
                        <a:rPr lang="en-GB" sz="1200" kern="1200" dirty="0">
                          <a:solidFill>
                            <a:schemeClr val="tx1"/>
                          </a:solidFill>
                          <a:effectLst/>
                        </a:rPr>
                        <a:t>Playing cards or top trumps for the evenings</a:t>
                      </a:r>
                      <a:endParaRPr lang="en-GB" sz="12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2788843670"/>
                  </a:ext>
                </a:extLst>
              </a:tr>
              <a:tr h="244838">
                <a:tc>
                  <a:txBody>
                    <a:bodyPr/>
                    <a:lstStyle/>
                    <a:p>
                      <a:pPr algn="l">
                        <a:lnSpc>
                          <a:spcPct val="107000"/>
                        </a:lnSpc>
                        <a:spcAft>
                          <a:spcPts val="800"/>
                        </a:spcAft>
                      </a:pPr>
                      <a:r>
                        <a:rPr lang="en-GB" sz="1200" kern="1200" dirty="0">
                          <a:solidFill>
                            <a:schemeClr val="tx1"/>
                          </a:solidFill>
                          <a:effectLst/>
                        </a:rPr>
                        <a:t>Gift shop money</a:t>
                      </a:r>
                      <a:endParaRPr lang="en-GB" sz="12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2014930081"/>
                  </a:ext>
                </a:extLst>
              </a:tr>
              <a:tr h="244838">
                <a:tc>
                  <a:txBody>
                    <a:bodyPr/>
                    <a:lstStyle/>
                    <a:p>
                      <a:pPr algn="l">
                        <a:lnSpc>
                          <a:spcPct val="107000"/>
                        </a:lnSpc>
                        <a:spcAft>
                          <a:spcPts val="800"/>
                        </a:spcAft>
                      </a:pPr>
                      <a:r>
                        <a:rPr lang="en-GB" sz="1200" kern="1200" dirty="0">
                          <a:solidFill>
                            <a:schemeClr val="tx1"/>
                          </a:solidFill>
                          <a:effectLst/>
                          <a:latin typeface="+mn-lt"/>
                          <a:ea typeface="+mn-ea"/>
                          <a:cs typeface="+mn-cs"/>
                        </a:rPr>
                        <a:t>Outfit for the disco</a:t>
                      </a:r>
                    </a:p>
                  </a:txBody>
                  <a:tcPr marL="68580" marR="68580" marT="0" marB="0"/>
                </a:tc>
                <a:extLst>
                  <a:ext uri="{0D108BD9-81ED-4DB2-BD59-A6C34878D82A}">
                    <a16:rowId xmlns:a16="http://schemas.microsoft.com/office/drawing/2014/main" val="2095400508"/>
                  </a:ext>
                </a:extLst>
              </a:tr>
            </a:tbl>
          </a:graphicData>
        </a:graphic>
      </p:graphicFrame>
    </p:spTree>
    <p:extLst>
      <p:ext uri="{BB962C8B-B14F-4D97-AF65-F5344CB8AC3E}">
        <p14:creationId xmlns:p14="http://schemas.microsoft.com/office/powerpoint/2010/main" val="501035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bwMode="auto">
          <a:xfrm>
            <a:off x="1981200" y="170792"/>
            <a:ext cx="8229600" cy="80728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r>
              <a:rPr lang="en-GB" altLang="en-US" dirty="0">
                <a:solidFill>
                  <a:srgbClr val="7030A0"/>
                </a:solidFill>
                <a:latin typeface="Abadi" panose="020B0604020104020204" pitchFamily="34" charset="0"/>
              </a:rPr>
              <a:t>Residential Kit</a:t>
            </a:r>
          </a:p>
        </p:txBody>
      </p:sp>
      <p:sp>
        <p:nvSpPr>
          <p:cNvPr id="30724" name="Rectangle 3"/>
          <p:cNvSpPr>
            <a:spLocks noGrp="1" noChangeArrowheads="1"/>
          </p:cNvSpPr>
          <p:nvPr>
            <p:ph type="body" sz="half" idx="1"/>
          </p:nvPr>
        </p:nvSpPr>
        <p:spPr bwMode="auto">
          <a:xfrm>
            <a:off x="1208689" y="1329117"/>
            <a:ext cx="6362267" cy="5635243"/>
          </a:xfrm>
          <a:solidFill>
            <a:schemeClr val="bg1">
              <a:alpha val="50000"/>
            </a:schemeClr>
          </a:solidFill>
        </p:spPr>
        <p:txBody>
          <a:bodyPr vert="horz" wrap="square" lIns="91440" tIns="45720" rIns="91440" bIns="45720" numCol="1" rtlCol="0" anchor="t" anchorCtr="0" compatLnSpc="1">
            <a:prstTxWarp prst="textNoShape">
              <a:avLst/>
            </a:prstTxWarp>
            <a:normAutofit fontScale="92500" lnSpcReduction="10000"/>
          </a:bodyPr>
          <a:lstStyle/>
          <a:p>
            <a:pPr eaLnBrk="1" hangingPunct="1"/>
            <a:r>
              <a:rPr lang="en-GB" altLang="en-US" sz="2000" b="1" dirty="0">
                <a:solidFill>
                  <a:srgbClr val="002060"/>
                </a:solidFill>
                <a:latin typeface="Century Gothic" pitchFamily="34" charset="0"/>
              </a:rPr>
              <a:t>Sleeping bag</a:t>
            </a:r>
          </a:p>
          <a:p>
            <a:pPr eaLnBrk="1" hangingPunct="1"/>
            <a:r>
              <a:rPr lang="en-GB" altLang="en-US" sz="2000" b="1" dirty="0">
                <a:solidFill>
                  <a:srgbClr val="002060"/>
                </a:solidFill>
                <a:latin typeface="Century Gothic" pitchFamily="34" charset="0"/>
              </a:rPr>
              <a:t>Roll matt</a:t>
            </a:r>
          </a:p>
          <a:p>
            <a:pPr eaLnBrk="1" hangingPunct="1"/>
            <a:r>
              <a:rPr lang="en-GB" altLang="en-US" sz="2000" b="1" dirty="0">
                <a:solidFill>
                  <a:srgbClr val="002060"/>
                </a:solidFill>
                <a:latin typeface="Century Gothic" pitchFamily="34" charset="0"/>
              </a:rPr>
              <a:t>Pillow</a:t>
            </a:r>
          </a:p>
          <a:p>
            <a:pPr eaLnBrk="1" hangingPunct="1"/>
            <a:r>
              <a:rPr lang="en-GB" altLang="en-US" sz="2000" b="1" dirty="0">
                <a:solidFill>
                  <a:srgbClr val="002060"/>
                </a:solidFill>
                <a:latin typeface="Century Gothic" pitchFamily="34" charset="0"/>
              </a:rPr>
              <a:t>Toiletries</a:t>
            </a:r>
          </a:p>
          <a:p>
            <a:pPr eaLnBrk="1" hangingPunct="1"/>
            <a:r>
              <a:rPr lang="en-GB" altLang="en-US" sz="2000" b="1" dirty="0">
                <a:solidFill>
                  <a:srgbClr val="002060"/>
                </a:solidFill>
                <a:latin typeface="Century Gothic" pitchFamily="34" charset="0"/>
              </a:rPr>
              <a:t>Towel</a:t>
            </a:r>
          </a:p>
          <a:p>
            <a:pPr eaLnBrk="1" hangingPunct="1"/>
            <a:r>
              <a:rPr lang="en-GB" altLang="en-US" sz="2000" b="1" dirty="0">
                <a:solidFill>
                  <a:srgbClr val="002060"/>
                </a:solidFill>
                <a:latin typeface="Century Gothic" pitchFamily="34" charset="0"/>
              </a:rPr>
              <a:t>Nightwear</a:t>
            </a:r>
          </a:p>
          <a:p>
            <a:pPr eaLnBrk="1" hangingPunct="1"/>
            <a:r>
              <a:rPr lang="en-GB" altLang="en-US" sz="2000" b="1" dirty="0">
                <a:solidFill>
                  <a:srgbClr val="002060"/>
                </a:solidFill>
                <a:latin typeface="Century Gothic" pitchFamily="34" charset="0"/>
              </a:rPr>
              <a:t>Underwear</a:t>
            </a:r>
          </a:p>
          <a:p>
            <a:pPr eaLnBrk="1" hangingPunct="1"/>
            <a:r>
              <a:rPr lang="en-GB" altLang="en-US" sz="2000" b="1" dirty="0">
                <a:solidFill>
                  <a:srgbClr val="002060"/>
                </a:solidFill>
                <a:latin typeface="Century Gothic" pitchFamily="34" charset="0"/>
              </a:rPr>
              <a:t>Torch</a:t>
            </a:r>
          </a:p>
          <a:p>
            <a:pPr eaLnBrk="1" hangingPunct="1"/>
            <a:r>
              <a:rPr lang="en-GB" altLang="en-US" sz="2000" b="1" dirty="0">
                <a:solidFill>
                  <a:srgbClr val="002060"/>
                </a:solidFill>
                <a:latin typeface="Century Gothic" pitchFamily="34" charset="0"/>
              </a:rPr>
              <a:t>Indoor shoes </a:t>
            </a:r>
          </a:p>
          <a:p>
            <a:pPr eaLnBrk="1" hangingPunct="1"/>
            <a:r>
              <a:rPr lang="en-GB" altLang="en-US" sz="2000" b="1" dirty="0">
                <a:solidFill>
                  <a:srgbClr val="002060"/>
                </a:solidFill>
                <a:latin typeface="Century Gothic" pitchFamily="34" charset="0"/>
              </a:rPr>
              <a:t>Sun cream </a:t>
            </a:r>
          </a:p>
          <a:p>
            <a:pPr eaLnBrk="1" hangingPunct="1"/>
            <a:r>
              <a:rPr lang="en-GB" altLang="en-US" sz="2000" b="1" dirty="0">
                <a:solidFill>
                  <a:srgbClr val="002060"/>
                </a:solidFill>
                <a:latin typeface="Century Gothic" pitchFamily="34" charset="0"/>
              </a:rPr>
              <a:t>Plastic bags!!!</a:t>
            </a:r>
          </a:p>
          <a:p>
            <a:pPr eaLnBrk="1" hangingPunct="1"/>
            <a:r>
              <a:rPr lang="en-GB" altLang="en-US" sz="2000" b="1" dirty="0">
                <a:solidFill>
                  <a:srgbClr val="002060"/>
                </a:solidFill>
                <a:latin typeface="Century Gothic" pitchFamily="34" charset="0"/>
              </a:rPr>
              <a:t>Gift shop money</a:t>
            </a:r>
          </a:p>
          <a:p>
            <a:pPr eaLnBrk="1" hangingPunct="1"/>
            <a:r>
              <a:rPr lang="en-GB" altLang="en-US" sz="2000" b="1" dirty="0">
                <a:solidFill>
                  <a:srgbClr val="002060"/>
                </a:solidFill>
                <a:latin typeface="Century Gothic" pitchFamily="34" charset="0"/>
              </a:rPr>
              <a:t>Warm clothes for the evening</a:t>
            </a:r>
          </a:p>
          <a:p>
            <a:pPr eaLnBrk="1" hangingPunct="1"/>
            <a:r>
              <a:rPr lang="en-GB" altLang="en-US" sz="2000" b="1" dirty="0">
                <a:solidFill>
                  <a:srgbClr val="002060"/>
                </a:solidFill>
                <a:latin typeface="Century Gothic" pitchFamily="34" charset="0"/>
              </a:rPr>
              <a:t>Bag for around the site </a:t>
            </a:r>
          </a:p>
          <a:p>
            <a:pPr eaLnBrk="1" hangingPunct="1"/>
            <a:r>
              <a:rPr lang="en-GB" altLang="en-US" sz="2000" b="1" dirty="0">
                <a:solidFill>
                  <a:srgbClr val="002060"/>
                </a:solidFill>
                <a:latin typeface="Century Gothic" pitchFamily="34" charset="0"/>
              </a:rPr>
              <a:t>Playing cards, top trumps or similar for evenings </a:t>
            </a:r>
          </a:p>
          <a:p>
            <a:pPr eaLnBrk="1" hangingPunct="1"/>
            <a:endParaRPr lang="en-GB" altLang="en-US" sz="2000" b="1" dirty="0">
              <a:solidFill>
                <a:srgbClr val="FFFF00"/>
              </a:solidFill>
              <a:latin typeface="Century Gothic" pitchFamily="34" charset="0"/>
            </a:endParaRPr>
          </a:p>
        </p:txBody>
      </p:sp>
      <p:pic>
        <p:nvPicPr>
          <p:cNvPr id="1026" name="Picture 2" descr="Residential trip – Kit list | Wildchild Adventure">
            <a:extLst>
              <a:ext uri="{FF2B5EF4-FFF2-40B4-BE49-F238E27FC236}">
                <a16:creationId xmlns:a16="http://schemas.microsoft.com/office/drawing/2014/main" id="{15C664E7-CC83-79BA-F3EB-C2738EE0A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985" y="1504813"/>
            <a:ext cx="3361428" cy="22569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ldchild Residential trips for secondary schools | Wildchild Adventure">
            <a:extLst>
              <a:ext uri="{FF2B5EF4-FFF2-40B4-BE49-F238E27FC236}">
                <a16:creationId xmlns:a16="http://schemas.microsoft.com/office/drawing/2014/main" id="{8BB9672D-1F7C-AE3E-116E-68BC1ADEB1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4901" y="4288507"/>
            <a:ext cx="4639289" cy="16853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bwMode="auto">
          <a:xfrm>
            <a:off x="346075" y="142369"/>
            <a:ext cx="8229600" cy="82224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r>
              <a:rPr lang="en-GB" altLang="en-US" b="1" dirty="0">
                <a:solidFill>
                  <a:srgbClr val="7030A0"/>
                </a:solidFill>
                <a:latin typeface="Abadi" panose="020B0604020104020204" pitchFamily="34" charset="0"/>
              </a:rPr>
              <a:t>Kit for Activities</a:t>
            </a:r>
          </a:p>
        </p:txBody>
      </p:sp>
      <p:sp>
        <p:nvSpPr>
          <p:cNvPr id="31750" name="Rectangle 5"/>
          <p:cNvSpPr>
            <a:spLocks noChangeArrowheads="1"/>
          </p:cNvSpPr>
          <p:nvPr/>
        </p:nvSpPr>
        <p:spPr bwMode="auto">
          <a:xfrm>
            <a:off x="3573517" y="5654326"/>
            <a:ext cx="8363981"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1751" name="Text Box 6"/>
          <p:cNvSpPr txBox="1">
            <a:spLocks noChangeArrowheads="1"/>
          </p:cNvSpPr>
          <p:nvPr/>
        </p:nvSpPr>
        <p:spPr bwMode="auto">
          <a:xfrm>
            <a:off x="3745575" y="5992875"/>
            <a:ext cx="81919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800" dirty="0">
                <a:solidFill>
                  <a:schemeClr val="bg1"/>
                </a:solidFill>
                <a:latin typeface="Maiandra GD" pitchFamily="34" charset="0"/>
              </a:rPr>
              <a:t>Beaumanor</a:t>
            </a:r>
            <a:r>
              <a:rPr kumimoji="0" lang="en-GB" altLang="en-US" sz="2800" b="0" i="0" u="none" strike="noStrike" kern="1200" cap="none" spc="0" normalizeH="0" baseline="0" noProof="0" dirty="0">
                <a:ln>
                  <a:noFill/>
                </a:ln>
                <a:solidFill>
                  <a:schemeClr val="bg1"/>
                </a:solidFill>
                <a:effectLst/>
                <a:uLnTx/>
                <a:uFillTx/>
                <a:latin typeface="Maiandra GD" pitchFamily="34" charset="0"/>
                <a:ea typeface="+mn-ea"/>
                <a:cs typeface="+mn-cs"/>
              </a:rPr>
              <a:t> provide personal protective equipment</a:t>
            </a:r>
          </a:p>
        </p:txBody>
      </p:sp>
      <p:sp>
        <p:nvSpPr>
          <p:cNvPr id="2" name="Content Placeholder 1">
            <a:extLst>
              <a:ext uri="{FF2B5EF4-FFF2-40B4-BE49-F238E27FC236}">
                <a16:creationId xmlns:a16="http://schemas.microsoft.com/office/drawing/2014/main" id="{9603FDBB-4906-2688-DA77-A6E31AD70AA3}"/>
              </a:ext>
            </a:extLst>
          </p:cNvPr>
          <p:cNvSpPr>
            <a:spLocks noGrp="1"/>
          </p:cNvSpPr>
          <p:nvPr>
            <p:ph sz="quarter" idx="2"/>
          </p:nvPr>
        </p:nvSpPr>
        <p:spPr>
          <a:xfrm>
            <a:off x="7407796" y="678391"/>
            <a:ext cx="4438129" cy="4148252"/>
          </a:xfrm>
        </p:spPr>
        <p:txBody>
          <a:bodyPr>
            <a:normAutofit lnSpcReduction="10000"/>
          </a:bodyPr>
          <a:lstStyle/>
          <a:p>
            <a:pPr eaLnBrk="1" hangingPunct="1"/>
            <a:r>
              <a:rPr lang="en-GB" altLang="en-US" dirty="0"/>
              <a:t>Recommended kit.  No jeans for activities.  They hold water when wet and do not dry off quickly enough.</a:t>
            </a:r>
          </a:p>
          <a:p>
            <a:pPr eaLnBrk="1" hangingPunct="1"/>
            <a:endParaRPr lang="en-GB" altLang="en-US" dirty="0"/>
          </a:p>
          <a:p>
            <a:pPr eaLnBrk="1" hangingPunct="1"/>
            <a:r>
              <a:rPr lang="en-GB" altLang="en-US" dirty="0"/>
              <a:t>No expensive clothing or fashion items.  The clothes will get dirty, muddy, wet and smelly so old or not so special clothes are best</a:t>
            </a:r>
          </a:p>
          <a:p>
            <a:endParaRPr lang="en-GB" dirty="0"/>
          </a:p>
        </p:txBody>
      </p:sp>
      <p:sp>
        <p:nvSpPr>
          <p:cNvPr id="4" name="TextBox 3">
            <a:extLst>
              <a:ext uri="{FF2B5EF4-FFF2-40B4-BE49-F238E27FC236}">
                <a16:creationId xmlns:a16="http://schemas.microsoft.com/office/drawing/2014/main" id="{D77323AE-13DF-AE24-7A1C-FA199B97A154}"/>
              </a:ext>
            </a:extLst>
          </p:cNvPr>
          <p:cNvSpPr txBox="1"/>
          <p:nvPr/>
        </p:nvSpPr>
        <p:spPr>
          <a:xfrm>
            <a:off x="346075" y="1250830"/>
            <a:ext cx="7283669"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a:ln>
                  <a:noFill/>
                </a:ln>
                <a:solidFill>
                  <a:srgbClr val="7030A0"/>
                </a:solidFill>
                <a:effectLst/>
                <a:uLnTx/>
                <a:uFillTx/>
                <a:latin typeface="Abadi" panose="020B0604020104020204" pitchFamily="34" charset="0"/>
              </a:rPr>
              <a:t>Tops/light weight </a:t>
            </a:r>
            <a:r>
              <a:rPr kumimoji="0" lang="en-GB" altLang="en-US" sz="3200" b="1" i="0" u="none" strike="noStrike" kern="1200" cap="none" spc="0" normalizeH="0" baseline="0" noProof="0" dirty="0" err="1">
                <a:ln>
                  <a:noFill/>
                </a:ln>
                <a:solidFill>
                  <a:srgbClr val="7030A0"/>
                </a:solidFill>
                <a:effectLst/>
                <a:uLnTx/>
                <a:uFillTx/>
                <a:latin typeface="Abadi" panose="020B0604020104020204" pitchFamily="34" charset="0"/>
              </a:rPr>
              <a:t>tshirts</a:t>
            </a:r>
            <a:endParaRPr kumimoji="0" lang="en-GB" altLang="en-US" sz="3200" b="1" i="0" u="none" strike="noStrike" kern="1200" cap="none" spc="0" normalizeH="0" baseline="0" noProof="0" dirty="0">
              <a:ln>
                <a:noFill/>
              </a:ln>
              <a:solidFill>
                <a:srgbClr val="7030A0"/>
              </a:solidFill>
              <a:effectLst/>
              <a:uLnTx/>
              <a:uFillTx/>
              <a:latin typeface="Abadi" panose="020B06040201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a:ln>
                  <a:noFill/>
                </a:ln>
                <a:solidFill>
                  <a:srgbClr val="7030A0"/>
                </a:solidFill>
                <a:effectLst/>
                <a:uLnTx/>
                <a:uFillTx/>
                <a:latin typeface="Abadi" panose="020B0604020104020204" pitchFamily="34" charset="0"/>
              </a:rPr>
              <a:t>Tracksuit bottoms/shorts/leggings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a:ln>
                  <a:noFill/>
                </a:ln>
                <a:solidFill>
                  <a:srgbClr val="7030A0"/>
                </a:solidFill>
                <a:effectLst/>
                <a:uLnTx/>
                <a:uFillTx/>
                <a:latin typeface="Abadi" panose="020B0604020104020204" pitchFamily="34" charset="0"/>
              </a:rPr>
              <a:t>Thermal or warm clothes for the evenings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a:ln>
                  <a:noFill/>
                </a:ln>
                <a:solidFill>
                  <a:srgbClr val="7030A0"/>
                </a:solidFill>
                <a:effectLst/>
                <a:uLnTx/>
                <a:uFillTx/>
                <a:latin typeface="Abadi" panose="020B0604020104020204" pitchFamily="34" charset="0"/>
              </a:rPr>
              <a:t>Sweatshirt / fleece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a:ln>
                  <a:noFill/>
                </a:ln>
                <a:solidFill>
                  <a:srgbClr val="7030A0"/>
                </a:solidFill>
                <a:effectLst/>
                <a:uLnTx/>
                <a:uFillTx/>
                <a:latin typeface="Abadi" panose="020B0604020104020204" pitchFamily="34" charset="0"/>
              </a:rPr>
              <a:t>Waterproof jacket / trousers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a:ln>
                  <a:noFill/>
                </a:ln>
                <a:solidFill>
                  <a:srgbClr val="7030A0"/>
                </a:solidFill>
                <a:effectLst/>
                <a:uLnTx/>
                <a:uFillTx/>
                <a:latin typeface="Abadi" panose="020B0604020104020204" pitchFamily="34" charset="0"/>
              </a:rPr>
              <a:t>Hat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a:ln>
                  <a:noFill/>
                </a:ln>
                <a:solidFill>
                  <a:srgbClr val="7030A0"/>
                </a:solidFill>
                <a:effectLst/>
                <a:uLnTx/>
                <a:uFillTx/>
                <a:latin typeface="Abadi" panose="020B0604020104020204" pitchFamily="34" charset="0"/>
              </a:rPr>
              <a:t>Old trainers that can get wet canoeing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3200" b="1" dirty="0">
                <a:solidFill>
                  <a:srgbClr val="7030A0"/>
                </a:solidFill>
                <a:latin typeface="Abadi" panose="020B0604020104020204" pitchFamily="34" charset="0"/>
              </a:rPr>
              <a:t>Trainers</a:t>
            </a:r>
            <a:endParaRPr kumimoji="0" lang="en-GB" altLang="en-US" sz="3200" b="1" i="0" u="none" strike="noStrike" kern="1200" cap="none" spc="0" normalizeH="0" baseline="0" noProof="0" dirty="0">
              <a:ln>
                <a:noFill/>
              </a:ln>
              <a:solidFill>
                <a:srgbClr val="7030A0"/>
              </a:solidFill>
              <a:effectLst/>
              <a:uLnTx/>
              <a:uFillTx/>
              <a:latin typeface="Abadi" panose="020B06040201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a:ln>
                  <a:noFill/>
                </a:ln>
                <a:solidFill>
                  <a:srgbClr val="7030A0"/>
                </a:solidFill>
                <a:effectLst/>
                <a:uLnTx/>
                <a:uFillTx/>
                <a:latin typeface="Abadi" panose="020B0604020104020204" pitchFamily="34" charset="0"/>
              </a:rPr>
              <a:t>Wellies or sturdy boots</a:t>
            </a:r>
          </a:p>
        </p:txBody>
      </p:sp>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9" name="Rectangle 4108">
            <a:extLst>
              <a:ext uri="{FF2B5EF4-FFF2-40B4-BE49-F238E27FC236}">
                <a16:creationId xmlns:a16="http://schemas.microsoft.com/office/drawing/2014/main" id="{5074B721-7A55-47E5-B117-F7DAD67E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CCF6C6-67F7-4CD0-8F10-EF65A684F518}"/>
              </a:ext>
            </a:extLst>
          </p:cNvPr>
          <p:cNvSpPr>
            <a:spLocks noGrp="1"/>
          </p:cNvSpPr>
          <p:nvPr>
            <p:ph type="title"/>
          </p:nvPr>
        </p:nvSpPr>
        <p:spPr>
          <a:xfrm>
            <a:off x="6353120" y="365125"/>
            <a:ext cx="5393360" cy="1325563"/>
          </a:xfrm>
        </p:spPr>
        <p:txBody>
          <a:bodyPr vert="horz" lIns="91440" tIns="45720" rIns="91440" bIns="45720" rtlCol="0" anchor="ctr">
            <a:normAutofit/>
          </a:bodyPr>
          <a:lstStyle/>
          <a:p>
            <a:r>
              <a:rPr lang="en-US" b="1" dirty="0">
                <a:latin typeface="Abadi" panose="020B0604020104020204" pitchFamily="34" charset="0"/>
              </a:rPr>
              <a:t>What does a typical day look like?</a:t>
            </a:r>
          </a:p>
        </p:txBody>
      </p:sp>
      <p:sp>
        <p:nvSpPr>
          <p:cNvPr id="4111" name="Freeform: Shape 4110">
            <a:extLst>
              <a:ext uri="{FF2B5EF4-FFF2-40B4-BE49-F238E27FC236}">
                <a16:creationId xmlns:a16="http://schemas.microsoft.com/office/drawing/2014/main" id="{5A3987B4-5CBA-4CB7-862B-56A9917A2D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2435" y="0"/>
            <a:ext cx="1290924" cy="700685"/>
          </a:xfrm>
          <a:custGeom>
            <a:avLst/>
            <a:gdLst>
              <a:gd name="connsiteX0" fmla="*/ 0 w 1290924"/>
              <a:gd name="connsiteY0" fmla="*/ 0 h 700685"/>
              <a:gd name="connsiteX1" fmla="*/ 125445 w 1290924"/>
              <a:gd name="connsiteY1" fmla="*/ 0 h 700685"/>
              <a:gd name="connsiteX2" fmla="*/ 125445 w 1290924"/>
              <a:gd name="connsiteY2" fmla="*/ 529211 h 700685"/>
              <a:gd name="connsiteX3" fmla="*/ 1040371 w 1290924"/>
              <a:gd name="connsiteY3" fmla="*/ 0 h 700685"/>
              <a:gd name="connsiteX4" fmla="*/ 1290924 w 1290924"/>
              <a:gd name="connsiteY4" fmla="*/ 0 h 700685"/>
              <a:gd name="connsiteX5" fmla="*/ 94085 w 1290924"/>
              <a:gd name="connsiteY5" fmla="*/ 692290 h 700685"/>
              <a:gd name="connsiteX6" fmla="*/ 62724 w 1290924"/>
              <a:gd name="connsiteY6" fmla="*/ 700685 h 700685"/>
              <a:gd name="connsiteX7" fmla="*/ 0 w 1290924"/>
              <a:gd name="connsiteY7" fmla="*/ 637963 h 70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924" h="700685">
                <a:moveTo>
                  <a:pt x="0" y="0"/>
                </a:moveTo>
                <a:lnTo>
                  <a:pt x="125445" y="0"/>
                </a:lnTo>
                <a:lnTo>
                  <a:pt x="125445" y="529211"/>
                </a:lnTo>
                <a:lnTo>
                  <a:pt x="1040371" y="0"/>
                </a:lnTo>
                <a:lnTo>
                  <a:pt x="1290924" y="0"/>
                </a:lnTo>
                <a:lnTo>
                  <a:pt x="94085" y="692290"/>
                </a:lnTo>
                <a:cubicBezTo>
                  <a:pt x="84551" y="697800"/>
                  <a:pt x="73733" y="700695"/>
                  <a:pt x="62724" y="700685"/>
                </a:cubicBezTo>
                <a:cubicBezTo>
                  <a:pt x="28082" y="700685"/>
                  <a:pt x="0" y="672604"/>
                  <a:pt x="0" y="637963"/>
                </a:cubicBezTo>
                <a:close/>
              </a:path>
            </a:pathLst>
          </a:custGeom>
          <a:solidFill>
            <a:schemeClr val="accent6"/>
          </a:solidFill>
          <a:ln w="9525" cap="flat">
            <a:noFill/>
            <a:prstDash val="solid"/>
            <a:miter/>
          </a:ln>
        </p:spPr>
        <p:txBody>
          <a:bodyPr wrap="square" rtlCol="0" anchor="ctr">
            <a:noAutofit/>
          </a:bodyPr>
          <a:lstStyle/>
          <a:p>
            <a:endParaRPr lang="en-US" dirty="0"/>
          </a:p>
        </p:txBody>
      </p:sp>
      <p:sp>
        <p:nvSpPr>
          <p:cNvPr id="4113" name="Freeform: Shape 4112">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44800" y="-701"/>
            <a:ext cx="842502" cy="329392"/>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00" name="Picture 4" descr="Rock Climbing Icon - Download Rock Climbing Icon 529 | Noun Project">
            <a:extLst>
              <a:ext uri="{FF2B5EF4-FFF2-40B4-BE49-F238E27FC236}">
                <a16:creationId xmlns:a16="http://schemas.microsoft.com/office/drawing/2014/main" id="{786A2E50-0964-4EC6-AEAE-F65DDD579F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2435" y="880072"/>
            <a:ext cx="2533422" cy="2533422"/>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a:noFill/>
          <a:extLst>
            <a:ext uri="{909E8E84-426E-40DD-AFC4-6F175D3DCCD1}">
              <a14:hiddenFill xmlns:a14="http://schemas.microsoft.com/office/drawing/2010/main">
                <a:solidFill>
                  <a:srgbClr val="FFFFFF"/>
                </a:solidFill>
              </a14:hiddenFill>
            </a:ext>
          </a:extLst>
        </p:spPr>
      </p:pic>
      <p:pic>
        <p:nvPicPr>
          <p:cNvPr id="3" name="Picture 6" descr="Canoe Icon - Download in Glyph Style">
            <a:extLst>
              <a:ext uri="{FF2B5EF4-FFF2-40B4-BE49-F238E27FC236}">
                <a16:creationId xmlns:a16="http://schemas.microsoft.com/office/drawing/2014/main" id="{C3EB1D16-CFA3-BB3E-A292-4898B59EDAA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54974" y="496325"/>
            <a:ext cx="2548728" cy="2548728"/>
          </a:xfrm>
          <a:custGeom>
            <a:avLst/>
            <a:gdLst/>
            <a:ahLst/>
            <a:cxnLst/>
            <a:rect l="l" t="t" r="r" b="b"/>
            <a:pathLst>
              <a:path w="2548728" h="2548728">
                <a:moveTo>
                  <a:pt x="107301" y="0"/>
                </a:moveTo>
                <a:lnTo>
                  <a:pt x="2441427" y="0"/>
                </a:lnTo>
                <a:cubicBezTo>
                  <a:pt x="2500688" y="0"/>
                  <a:pt x="2548728" y="48040"/>
                  <a:pt x="2548728" y="107301"/>
                </a:cubicBezTo>
                <a:lnTo>
                  <a:pt x="2548728" y="2441427"/>
                </a:lnTo>
                <a:cubicBezTo>
                  <a:pt x="2548728" y="2500688"/>
                  <a:pt x="2500688" y="2548728"/>
                  <a:pt x="2441427" y="2548728"/>
                </a:cubicBezTo>
                <a:lnTo>
                  <a:pt x="107301" y="2548728"/>
                </a:lnTo>
                <a:cubicBezTo>
                  <a:pt x="48040" y="2548728"/>
                  <a:pt x="0" y="2500688"/>
                  <a:pt x="0" y="2441427"/>
                </a:cubicBezTo>
                <a:lnTo>
                  <a:pt x="0" y="107301"/>
                </a:lnTo>
                <a:cubicBezTo>
                  <a:pt x="0" y="48040"/>
                  <a:pt x="48040" y="0"/>
                  <a:pt x="107301" y="0"/>
                </a:cubicBezTo>
                <a:close/>
              </a:path>
            </a:pathLst>
          </a:custGeom>
          <a:noFill/>
          <a:extLst>
            <a:ext uri="{909E8E84-426E-40DD-AFC4-6F175D3DCCD1}">
              <a14:hiddenFill xmlns:a14="http://schemas.microsoft.com/office/drawing/2010/main">
                <a:solidFill>
                  <a:srgbClr val="FFFFFF"/>
                </a:solidFill>
              </a14:hiddenFill>
            </a:ext>
          </a:extLst>
        </p:spPr>
      </p:pic>
      <p:pic>
        <p:nvPicPr>
          <p:cNvPr id="4098" name="Picture 2" descr="Club, couple, dance, dancing, disco, gay, pub icon - Download on Iconfinder">
            <a:extLst>
              <a:ext uri="{FF2B5EF4-FFF2-40B4-BE49-F238E27FC236}">
                <a16:creationId xmlns:a16="http://schemas.microsoft.com/office/drawing/2014/main" id="{F5520424-4665-452C-84B5-9AA0B8DDDF7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2435" y="3624263"/>
            <a:ext cx="2552700" cy="2552700"/>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Lst>
        </p:spPr>
      </p:pic>
      <p:pic>
        <p:nvPicPr>
          <p:cNvPr id="4104" name="Picture 8" descr="Free icon &quot;Archery icon&quot;">
            <a:extLst>
              <a:ext uri="{FF2B5EF4-FFF2-40B4-BE49-F238E27FC236}">
                <a16:creationId xmlns:a16="http://schemas.microsoft.com/office/drawing/2014/main" id="{AD6524AC-C39E-4BBB-B3FF-36F2D65A307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49533" y="3212688"/>
            <a:ext cx="2533423" cy="25334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4D6594A-B938-4472-ADFD-334BF9FCEFDD}"/>
              </a:ext>
            </a:extLst>
          </p:cNvPr>
          <p:cNvSpPr txBox="1"/>
          <p:nvPr/>
        </p:nvSpPr>
        <p:spPr>
          <a:xfrm>
            <a:off x="6353119" y="1825625"/>
            <a:ext cx="5393361" cy="4351338"/>
          </a:xfrm>
          <a:prstGeom prst="rect">
            <a:avLst/>
          </a:prstGeom>
        </p:spPr>
        <p:txBody>
          <a:bodyPr vert="horz" lIns="91440" tIns="45720" rIns="91440" bIns="45720" rtlCol="0">
            <a:normAutofit/>
          </a:bodyPr>
          <a:lstStyle/>
          <a:p>
            <a:pPr marR="0" lvl="0" fontAlgn="auto">
              <a:lnSpc>
                <a:spcPct val="90000"/>
              </a:lnSpc>
              <a:spcBef>
                <a:spcPts val="0"/>
              </a:spcBef>
              <a:spcAft>
                <a:spcPts val="600"/>
              </a:spcAft>
              <a:buClrTx/>
              <a:buSzTx/>
              <a:tabLst/>
              <a:defRPr/>
            </a:pPr>
            <a:r>
              <a:rPr kumimoji="0" lang="en-US" sz="3600" b="0" i="0" u="none" strike="noStrike" cap="none" spc="0" normalizeH="0" baseline="0" noProof="0" dirty="0">
                <a:ln>
                  <a:noFill/>
                </a:ln>
                <a:effectLst/>
                <a:uLnTx/>
                <a:uFillTx/>
                <a:latin typeface="Abadi" panose="020B0604020104020204" pitchFamily="34" charset="0"/>
              </a:rPr>
              <a:t>Throughout the week, we will be doing all kinds of activities! These include archery, climbing, high ropes, canoeing, abseiling, bush craft, nightline, orienteering, bridge building and zip line!</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b="0" i="0" u="none" strike="noStrike" cap="none" spc="0" normalizeH="0" baseline="0" noProof="0" dirty="0">
              <a:ln>
                <a:noFill/>
              </a:ln>
              <a:effectLst/>
              <a:uLnTx/>
              <a:uFillTx/>
            </a:endParaRPr>
          </a:p>
        </p:txBody>
      </p:sp>
      <p:sp>
        <p:nvSpPr>
          <p:cNvPr id="4115" name="Freeform: Shape 4114">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8993" y="6356350"/>
            <a:ext cx="1211855" cy="501650"/>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17" name="Freeform: Shape 4116">
            <a:extLst>
              <a:ext uri="{FF2B5EF4-FFF2-40B4-BE49-F238E27FC236}">
                <a16:creationId xmlns:a16="http://schemas.microsoft.com/office/drawing/2014/main" id="{F1FF25AD-D64E-45A0-B2D0-F4A6AB09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95502">
            <a:off x="3940987" y="6009537"/>
            <a:ext cx="1702506" cy="951685"/>
          </a:xfrm>
          <a:custGeom>
            <a:avLst/>
            <a:gdLst>
              <a:gd name="connsiteX0" fmla="*/ 1585229 w 1702506"/>
              <a:gd name="connsiteY0" fmla="*/ 764759 h 951685"/>
              <a:gd name="connsiteX1" fmla="*/ 1623024 w 1702506"/>
              <a:gd name="connsiteY1" fmla="*/ 792810 h 951685"/>
              <a:gd name="connsiteX2" fmla="*/ 1702506 w 1702506"/>
              <a:gd name="connsiteY2" fmla="*/ 951685 h 951685"/>
              <a:gd name="connsiteX3" fmla="*/ 1551862 w 1702506"/>
              <a:gd name="connsiteY3" fmla="*/ 933877 h 951685"/>
              <a:gd name="connsiteX4" fmla="*/ 1513200 w 1702506"/>
              <a:gd name="connsiteY4" fmla="*/ 856627 h 951685"/>
              <a:gd name="connsiteX5" fmla="*/ 1538499 w 1702506"/>
              <a:gd name="connsiteY5" fmla="*/ 770415 h 951685"/>
              <a:gd name="connsiteX6" fmla="*/ 1585229 w 1702506"/>
              <a:gd name="connsiteY6" fmla="*/ 764759 h 951685"/>
              <a:gd name="connsiteX7" fmla="*/ 933455 w 1702506"/>
              <a:gd name="connsiteY7" fmla="*/ 161308 h 951685"/>
              <a:gd name="connsiteX8" fmla="*/ 957797 w 1702506"/>
              <a:gd name="connsiteY8" fmla="*/ 167970 h 951685"/>
              <a:gd name="connsiteX9" fmla="*/ 1286982 w 1702506"/>
              <a:gd name="connsiteY9" fmla="*/ 387616 h 951685"/>
              <a:gd name="connsiteX10" fmla="*/ 1293725 w 1702506"/>
              <a:gd name="connsiteY10" fmla="*/ 477075 h 951685"/>
              <a:gd name="connsiteX11" fmla="*/ 1245453 w 1702506"/>
              <a:gd name="connsiteY11" fmla="*/ 499154 h 951685"/>
              <a:gd name="connsiteX12" fmla="*/ 1245167 w 1702506"/>
              <a:gd name="connsiteY12" fmla="*/ 499154 h 951685"/>
              <a:gd name="connsiteX13" fmla="*/ 1203638 w 1702506"/>
              <a:gd name="connsiteY13" fmla="*/ 484104 h 951685"/>
              <a:gd name="connsiteX14" fmla="*/ 900647 w 1702506"/>
              <a:gd name="connsiteY14" fmla="*/ 281508 h 951685"/>
              <a:gd name="connsiteX15" fmla="*/ 872454 w 1702506"/>
              <a:gd name="connsiteY15" fmla="*/ 196164 h 951685"/>
              <a:gd name="connsiteX16" fmla="*/ 933455 w 1702506"/>
              <a:gd name="connsiteY16" fmla="*/ 161308 h 951685"/>
              <a:gd name="connsiteX17" fmla="*/ 454020 w 1702506"/>
              <a:gd name="connsiteY17" fmla="*/ 13474 h 951685"/>
              <a:gd name="connsiteX18" fmla="*/ 477919 w 1702506"/>
              <a:gd name="connsiteY18" fmla="*/ 21437 h 951685"/>
              <a:gd name="connsiteX19" fmla="*/ 509236 w 1702506"/>
              <a:gd name="connsiteY19" fmla="*/ 84182 h 951685"/>
              <a:gd name="connsiteX20" fmla="*/ 445829 w 1702506"/>
              <a:gd name="connsiteY20" fmla="*/ 139871 h 951685"/>
              <a:gd name="connsiteX21" fmla="*/ 437447 w 1702506"/>
              <a:gd name="connsiteY21" fmla="*/ 139395 h 951685"/>
              <a:gd name="connsiteX22" fmla="*/ 73211 w 1702506"/>
              <a:gd name="connsiteY22" fmla="*/ 137204 h 951685"/>
              <a:gd name="connsiteX23" fmla="*/ 749 w 1702506"/>
              <a:gd name="connsiteY23" fmla="*/ 84082 h 951685"/>
              <a:gd name="connsiteX24" fmla="*/ 53871 w 1702506"/>
              <a:gd name="connsiteY24" fmla="*/ 11621 h 951685"/>
              <a:gd name="connsiteX25" fmla="*/ 58352 w 1702506"/>
              <a:gd name="connsiteY25" fmla="*/ 11093 h 951685"/>
              <a:gd name="connsiteX26" fmla="*/ 454020 w 1702506"/>
              <a:gd name="connsiteY26" fmla="*/ 13474 h 95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02506" h="951685">
                <a:moveTo>
                  <a:pt x="1585229" y="764759"/>
                </a:moveTo>
                <a:cubicBezTo>
                  <a:pt x="1600438" y="768789"/>
                  <a:pt x="1614156" y="778436"/>
                  <a:pt x="1623024" y="792810"/>
                </a:cubicBezTo>
                <a:lnTo>
                  <a:pt x="1702506" y="951685"/>
                </a:lnTo>
                <a:lnTo>
                  <a:pt x="1551862" y="933877"/>
                </a:lnTo>
                <a:lnTo>
                  <a:pt x="1513200" y="856627"/>
                </a:lnTo>
                <a:cubicBezTo>
                  <a:pt x="1496379" y="825834"/>
                  <a:pt x="1507704" y="787236"/>
                  <a:pt x="1538499" y="770415"/>
                </a:cubicBezTo>
                <a:cubicBezTo>
                  <a:pt x="1553325" y="762319"/>
                  <a:pt x="1570022" y="760730"/>
                  <a:pt x="1585229" y="764759"/>
                </a:cubicBezTo>
                <a:close/>
                <a:moveTo>
                  <a:pt x="933455" y="161308"/>
                </a:moveTo>
                <a:cubicBezTo>
                  <a:pt x="941692" y="161855"/>
                  <a:pt x="949960" y="164024"/>
                  <a:pt x="957797" y="167970"/>
                </a:cubicBezTo>
                <a:cubicBezTo>
                  <a:pt x="1076184" y="227289"/>
                  <a:pt x="1186759" y="301068"/>
                  <a:pt x="1286982" y="387616"/>
                </a:cubicBezTo>
                <a:cubicBezTo>
                  <a:pt x="1313547" y="410457"/>
                  <a:pt x="1316565"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89"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chemeClr val="accent4"/>
          </a:solidFill>
          <a:ln w="952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1332722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F6C6-67F7-4CD0-8F10-EF65A684F518}"/>
              </a:ext>
            </a:extLst>
          </p:cNvPr>
          <p:cNvSpPr>
            <a:spLocks noGrp="1"/>
          </p:cNvSpPr>
          <p:nvPr>
            <p:ph type="title"/>
          </p:nvPr>
        </p:nvSpPr>
        <p:spPr>
          <a:xfrm>
            <a:off x="838200" y="365125"/>
            <a:ext cx="10515600" cy="681797"/>
          </a:xfrm>
        </p:spPr>
        <p:txBody>
          <a:bodyPr>
            <a:normAutofit fontScale="90000"/>
          </a:bodyPr>
          <a:lstStyle/>
          <a:p>
            <a:pPr algn="ctr"/>
            <a:r>
              <a:rPr lang="en-GB" b="1" dirty="0">
                <a:latin typeface="Abadi" panose="020B0604020104020204" pitchFamily="34" charset="0"/>
                <a:cs typeface="Aharoni" panose="02010803020104030203" pitchFamily="2" charset="-79"/>
              </a:rPr>
              <a:t>What does a typical day look like?</a:t>
            </a:r>
          </a:p>
        </p:txBody>
      </p:sp>
      <p:graphicFrame>
        <p:nvGraphicFramePr>
          <p:cNvPr id="5" name="Table 5">
            <a:extLst>
              <a:ext uri="{FF2B5EF4-FFF2-40B4-BE49-F238E27FC236}">
                <a16:creationId xmlns:a16="http://schemas.microsoft.com/office/drawing/2014/main" id="{87CB974E-0502-41F3-A805-7B83ADF9400C}"/>
              </a:ext>
            </a:extLst>
          </p:cNvPr>
          <p:cNvGraphicFramePr>
            <a:graphicFrameLocks noGrp="1"/>
          </p:cNvGraphicFramePr>
          <p:nvPr>
            <p:extLst>
              <p:ext uri="{D42A27DB-BD31-4B8C-83A1-F6EECF244321}">
                <p14:modId xmlns:p14="http://schemas.microsoft.com/office/powerpoint/2010/main" val="150106598"/>
              </p:ext>
            </p:extLst>
          </p:nvPr>
        </p:nvGraphicFramePr>
        <p:xfrm>
          <a:off x="379686" y="1046922"/>
          <a:ext cx="9887608" cy="5608320"/>
        </p:xfrm>
        <a:graphic>
          <a:graphicData uri="http://schemas.openxmlformats.org/drawingml/2006/table">
            <a:tbl>
              <a:tblPr firstRow="1" bandRow="1">
                <a:tableStyleId>{5C22544A-7EE6-4342-B048-85BDC9FD1C3A}</a:tableStyleId>
              </a:tblPr>
              <a:tblGrid>
                <a:gridCol w="4943804">
                  <a:extLst>
                    <a:ext uri="{9D8B030D-6E8A-4147-A177-3AD203B41FA5}">
                      <a16:colId xmlns:a16="http://schemas.microsoft.com/office/drawing/2014/main" val="3331712265"/>
                    </a:ext>
                  </a:extLst>
                </a:gridCol>
                <a:gridCol w="4943804">
                  <a:extLst>
                    <a:ext uri="{9D8B030D-6E8A-4147-A177-3AD203B41FA5}">
                      <a16:colId xmlns:a16="http://schemas.microsoft.com/office/drawing/2014/main" val="3745974370"/>
                    </a:ext>
                  </a:extLst>
                </a:gridCol>
              </a:tblGrid>
              <a:tr h="393136">
                <a:tc>
                  <a:txBody>
                    <a:bodyPr/>
                    <a:lstStyle/>
                    <a:p>
                      <a:r>
                        <a:rPr lang="en-GB" sz="2800" dirty="0"/>
                        <a:t>Time</a:t>
                      </a:r>
                    </a:p>
                  </a:txBody>
                  <a:tcPr/>
                </a:tc>
                <a:tc>
                  <a:txBody>
                    <a:bodyPr/>
                    <a:lstStyle/>
                    <a:p>
                      <a:r>
                        <a:rPr lang="en-GB" sz="2800" dirty="0"/>
                        <a:t>Event</a:t>
                      </a:r>
                    </a:p>
                  </a:txBody>
                  <a:tcPr/>
                </a:tc>
                <a:extLst>
                  <a:ext uri="{0D108BD9-81ED-4DB2-BD59-A6C34878D82A}">
                    <a16:rowId xmlns:a16="http://schemas.microsoft.com/office/drawing/2014/main" val="4173622796"/>
                  </a:ext>
                </a:extLst>
              </a:tr>
              <a:tr h="393136">
                <a:tc>
                  <a:txBody>
                    <a:bodyPr/>
                    <a:lstStyle/>
                    <a:p>
                      <a:r>
                        <a:rPr lang="en-GB" sz="2800" dirty="0"/>
                        <a:t>7.15 – 9am</a:t>
                      </a:r>
                    </a:p>
                  </a:txBody>
                  <a:tcPr/>
                </a:tc>
                <a:tc>
                  <a:txBody>
                    <a:bodyPr/>
                    <a:lstStyle/>
                    <a:p>
                      <a:r>
                        <a:rPr lang="en-GB" sz="2800" dirty="0"/>
                        <a:t>Breakfast sittings</a:t>
                      </a:r>
                    </a:p>
                  </a:txBody>
                  <a:tcPr/>
                </a:tc>
                <a:extLst>
                  <a:ext uri="{0D108BD9-81ED-4DB2-BD59-A6C34878D82A}">
                    <a16:rowId xmlns:a16="http://schemas.microsoft.com/office/drawing/2014/main" val="530943871"/>
                  </a:ext>
                </a:extLst>
              </a:tr>
              <a:tr h="393136">
                <a:tc>
                  <a:txBody>
                    <a:bodyPr/>
                    <a:lstStyle/>
                    <a:p>
                      <a:r>
                        <a:rPr lang="en-GB" sz="2800" dirty="0"/>
                        <a:t>9.15am – 12.15pm</a:t>
                      </a:r>
                    </a:p>
                  </a:txBody>
                  <a:tcPr/>
                </a:tc>
                <a:tc>
                  <a:txBody>
                    <a:bodyPr/>
                    <a:lstStyle/>
                    <a:p>
                      <a:r>
                        <a:rPr lang="en-GB" sz="2800" dirty="0"/>
                        <a:t>Activity 1</a:t>
                      </a:r>
                    </a:p>
                  </a:txBody>
                  <a:tcPr/>
                </a:tc>
                <a:extLst>
                  <a:ext uri="{0D108BD9-81ED-4DB2-BD59-A6C34878D82A}">
                    <a16:rowId xmlns:a16="http://schemas.microsoft.com/office/drawing/2014/main" val="3563530817"/>
                  </a:ext>
                </a:extLst>
              </a:tr>
              <a:tr h="393136">
                <a:tc>
                  <a:txBody>
                    <a:bodyPr/>
                    <a:lstStyle/>
                    <a:p>
                      <a:r>
                        <a:rPr lang="en-GB" sz="2800" dirty="0"/>
                        <a:t>12.15-1.15pm </a:t>
                      </a:r>
                    </a:p>
                  </a:txBody>
                  <a:tcPr/>
                </a:tc>
                <a:tc>
                  <a:txBody>
                    <a:bodyPr/>
                    <a:lstStyle/>
                    <a:p>
                      <a:r>
                        <a:rPr lang="en-GB" sz="2800" dirty="0"/>
                        <a:t>Lunch</a:t>
                      </a:r>
                    </a:p>
                  </a:txBody>
                  <a:tcPr/>
                </a:tc>
                <a:extLst>
                  <a:ext uri="{0D108BD9-81ED-4DB2-BD59-A6C34878D82A}">
                    <a16:rowId xmlns:a16="http://schemas.microsoft.com/office/drawing/2014/main" val="3060851235"/>
                  </a:ext>
                </a:extLst>
              </a:tr>
              <a:tr h="393136">
                <a:tc>
                  <a:txBody>
                    <a:bodyPr/>
                    <a:lstStyle/>
                    <a:p>
                      <a:r>
                        <a:rPr lang="en-GB" sz="2800" dirty="0"/>
                        <a:t>1.15pm – 4.15pm</a:t>
                      </a:r>
                    </a:p>
                  </a:txBody>
                  <a:tcPr/>
                </a:tc>
                <a:tc>
                  <a:txBody>
                    <a:bodyPr/>
                    <a:lstStyle/>
                    <a:p>
                      <a:r>
                        <a:rPr lang="en-GB" sz="2800" dirty="0"/>
                        <a:t>Activity 2</a:t>
                      </a:r>
                    </a:p>
                  </a:txBody>
                  <a:tcPr/>
                </a:tc>
                <a:extLst>
                  <a:ext uri="{0D108BD9-81ED-4DB2-BD59-A6C34878D82A}">
                    <a16:rowId xmlns:a16="http://schemas.microsoft.com/office/drawing/2014/main" val="2508346133"/>
                  </a:ext>
                </a:extLst>
              </a:tr>
              <a:tr h="393136">
                <a:tc>
                  <a:txBody>
                    <a:bodyPr/>
                    <a:lstStyle/>
                    <a:p>
                      <a:r>
                        <a:rPr lang="en-GB" sz="2800" dirty="0"/>
                        <a:t>4.45 – 5pm </a:t>
                      </a:r>
                    </a:p>
                  </a:txBody>
                  <a:tcPr/>
                </a:tc>
                <a:tc>
                  <a:txBody>
                    <a:bodyPr/>
                    <a:lstStyle/>
                    <a:p>
                      <a:r>
                        <a:rPr lang="en-GB" sz="2800" dirty="0"/>
                        <a:t>Assembly</a:t>
                      </a:r>
                    </a:p>
                  </a:txBody>
                  <a:tcPr/>
                </a:tc>
                <a:extLst>
                  <a:ext uri="{0D108BD9-81ED-4DB2-BD59-A6C34878D82A}">
                    <a16:rowId xmlns:a16="http://schemas.microsoft.com/office/drawing/2014/main" val="2614231067"/>
                  </a:ext>
                </a:extLst>
              </a:tr>
              <a:tr h="393136">
                <a:tc>
                  <a:txBody>
                    <a:bodyPr/>
                    <a:lstStyle/>
                    <a:p>
                      <a:r>
                        <a:rPr lang="en-GB" sz="2800" dirty="0"/>
                        <a:t>5.30 – 7.15pm </a:t>
                      </a:r>
                    </a:p>
                  </a:txBody>
                  <a:tcPr/>
                </a:tc>
                <a:tc>
                  <a:txBody>
                    <a:bodyPr/>
                    <a:lstStyle/>
                    <a:p>
                      <a:r>
                        <a:rPr lang="en-GB" sz="2800" dirty="0"/>
                        <a:t>Dinner sittings</a:t>
                      </a:r>
                    </a:p>
                  </a:txBody>
                  <a:tcPr/>
                </a:tc>
                <a:extLst>
                  <a:ext uri="{0D108BD9-81ED-4DB2-BD59-A6C34878D82A}">
                    <a16:rowId xmlns:a16="http://schemas.microsoft.com/office/drawing/2014/main" val="4159640429"/>
                  </a:ext>
                </a:extLst>
              </a:tr>
              <a:tr h="683589">
                <a:tc>
                  <a:txBody>
                    <a:bodyPr/>
                    <a:lstStyle/>
                    <a:p>
                      <a:r>
                        <a:rPr lang="en-GB" sz="2800" dirty="0"/>
                        <a:t>6.30 – 9.30pm</a:t>
                      </a:r>
                    </a:p>
                  </a:txBody>
                  <a:tcPr/>
                </a:tc>
                <a:tc>
                  <a:txBody>
                    <a:bodyPr/>
                    <a:lstStyle/>
                    <a:p>
                      <a:r>
                        <a:rPr lang="en-GB" sz="2800" dirty="0"/>
                        <a:t>Evening activity (some days, for some groups)</a:t>
                      </a:r>
                    </a:p>
                  </a:txBody>
                  <a:tcPr/>
                </a:tc>
                <a:extLst>
                  <a:ext uri="{0D108BD9-81ED-4DB2-BD59-A6C34878D82A}">
                    <a16:rowId xmlns:a16="http://schemas.microsoft.com/office/drawing/2014/main" val="2116878630"/>
                  </a:ext>
                </a:extLst>
              </a:tr>
              <a:tr h="393136">
                <a:tc>
                  <a:txBody>
                    <a:bodyPr/>
                    <a:lstStyle/>
                    <a:p>
                      <a:r>
                        <a:rPr lang="en-GB" sz="2800" dirty="0"/>
                        <a:t>9.30 – 10pm</a:t>
                      </a:r>
                    </a:p>
                  </a:txBody>
                  <a:tcPr/>
                </a:tc>
                <a:tc>
                  <a:txBody>
                    <a:bodyPr/>
                    <a:lstStyle/>
                    <a:p>
                      <a:r>
                        <a:rPr lang="en-GB" sz="2800" dirty="0"/>
                        <a:t>Hot chocolate</a:t>
                      </a:r>
                    </a:p>
                  </a:txBody>
                  <a:tcPr/>
                </a:tc>
                <a:extLst>
                  <a:ext uri="{0D108BD9-81ED-4DB2-BD59-A6C34878D82A}">
                    <a16:rowId xmlns:a16="http://schemas.microsoft.com/office/drawing/2014/main" val="2255674796"/>
                  </a:ext>
                </a:extLst>
              </a:tr>
              <a:tr h="484209">
                <a:tc>
                  <a:txBody>
                    <a:bodyPr/>
                    <a:lstStyle/>
                    <a:p>
                      <a:r>
                        <a:rPr lang="en-GB" sz="2800" dirty="0"/>
                        <a:t>10pm – 10.15pm</a:t>
                      </a:r>
                    </a:p>
                  </a:txBody>
                  <a:tcPr/>
                </a:tc>
                <a:tc>
                  <a:txBody>
                    <a:bodyPr/>
                    <a:lstStyle/>
                    <a:p>
                      <a:r>
                        <a:rPr lang="en-GB" sz="2800" dirty="0"/>
                        <a:t>In tents, lights out at 10.15pm</a:t>
                      </a:r>
                    </a:p>
                  </a:txBody>
                  <a:tcPr/>
                </a:tc>
                <a:extLst>
                  <a:ext uri="{0D108BD9-81ED-4DB2-BD59-A6C34878D82A}">
                    <a16:rowId xmlns:a16="http://schemas.microsoft.com/office/drawing/2014/main" val="1310674694"/>
                  </a:ext>
                </a:extLst>
              </a:tr>
            </a:tbl>
          </a:graphicData>
        </a:graphic>
      </p:graphicFrame>
      <p:sp>
        <p:nvSpPr>
          <p:cNvPr id="3" name="TextBox 2">
            <a:extLst>
              <a:ext uri="{FF2B5EF4-FFF2-40B4-BE49-F238E27FC236}">
                <a16:creationId xmlns:a16="http://schemas.microsoft.com/office/drawing/2014/main" id="{CF1A72F4-298D-EF26-3A0E-338256D4E3F2}"/>
              </a:ext>
            </a:extLst>
          </p:cNvPr>
          <p:cNvSpPr txBox="1"/>
          <p:nvPr/>
        </p:nvSpPr>
        <p:spPr>
          <a:xfrm>
            <a:off x="10393418" y="2368357"/>
            <a:ext cx="1545020" cy="3416320"/>
          </a:xfrm>
          <a:prstGeom prst="rect">
            <a:avLst/>
          </a:prstGeom>
          <a:solidFill>
            <a:srgbClr val="00B0F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There will be a briefing each day at 9am – 9.10am and then at 4.45pm-5pm. These will be held outside or in the Sport Hall if there is bad weather</a:t>
            </a:r>
          </a:p>
        </p:txBody>
      </p:sp>
    </p:spTree>
    <p:extLst>
      <p:ext uri="{BB962C8B-B14F-4D97-AF65-F5344CB8AC3E}">
        <p14:creationId xmlns:p14="http://schemas.microsoft.com/office/powerpoint/2010/main" val="2446068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935851" y="650210"/>
            <a:ext cx="6496050" cy="78105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GB" sz="4400" b="1" dirty="0">
                <a:solidFill>
                  <a:srgbClr val="FFFFFF"/>
                </a:solidFill>
                <a:effectLst>
                  <a:outerShdw blurRad="38100" dist="38100" dir="2700000" algn="tl">
                    <a:srgbClr val="000000"/>
                  </a:outerShdw>
                </a:effectLst>
                <a:latin typeface="Abadi" panose="020B0604020104020204" pitchFamily="34" charset="0"/>
              </a:rPr>
              <a:t>Evening Activities </a:t>
            </a:r>
          </a:p>
        </p:txBody>
      </p:sp>
      <p:sp>
        <p:nvSpPr>
          <p:cNvPr id="60419" name="Text Box 3"/>
          <p:cNvSpPr txBox="1">
            <a:spLocks noChangeArrowheads="1"/>
          </p:cNvSpPr>
          <p:nvPr/>
        </p:nvSpPr>
        <p:spPr bwMode="auto">
          <a:xfrm>
            <a:off x="2935851" y="1706563"/>
            <a:ext cx="6275005" cy="3108543"/>
          </a:xfrm>
          <a:prstGeom prst="rect">
            <a:avLst/>
          </a:prstGeom>
          <a:solidFill>
            <a:schemeClr val="bg1"/>
          </a:solidFill>
          <a:ln>
            <a:noFill/>
          </a:ln>
          <a:effectLst/>
        </p:spPr>
        <p:txBody>
          <a:bodyPr wrap="square">
            <a:spAutoFit/>
          </a:bodyPr>
          <a:lstStyle/>
          <a:p>
            <a:pPr algn="ctr" eaLnBrk="0" fontAlgn="base" hangingPunct="0">
              <a:spcBef>
                <a:spcPct val="50000"/>
              </a:spcBef>
              <a:spcAft>
                <a:spcPct val="0"/>
              </a:spcAft>
              <a:buFontTx/>
              <a:buChar char="•"/>
              <a:defRPr/>
            </a:pPr>
            <a:r>
              <a:rPr lang="en-GB" sz="2800" b="1" dirty="0">
                <a:solidFill>
                  <a:srgbClr val="000000"/>
                </a:solidFill>
                <a:effectLst>
                  <a:outerShdw blurRad="38100" dist="38100" dir="2700000" algn="tl">
                    <a:srgbClr val="C0C0C0"/>
                  </a:outerShdw>
                </a:effectLst>
                <a:latin typeface="Abadi" panose="020B0604020104020204" pitchFamily="34" charset="0"/>
              </a:rPr>
              <a:t> Cellars – Hide and Seek</a:t>
            </a:r>
          </a:p>
          <a:p>
            <a:pPr algn="ctr" eaLnBrk="0" fontAlgn="base" hangingPunct="0">
              <a:spcBef>
                <a:spcPct val="50000"/>
              </a:spcBef>
              <a:spcAft>
                <a:spcPct val="0"/>
              </a:spcAft>
              <a:buFontTx/>
              <a:buChar char="•"/>
              <a:defRPr/>
            </a:pPr>
            <a:r>
              <a:rPr lang="en-GB" sz="2800" b="1" dirty="0">
                <a:solidFill>
                  <a:srgbClr val="000000"/>
                </a:solidFill>
                <a:effectLst>
                  <a:outerShdw blurRad="38100" dist="38100" dir="2700000" algn="tl">
                    <a:srgbClr val="C0C0C0"/>
                  </a:outerShdw>
                </a:effectLst>
                <a:latin typeface="Abadi" panose="020B0604020104020204" pitchFamily="34" charset="0"/>
              </a:rPr>
              <a:t> Night Line</a:t>
            </a:r>
          </a:p>
          <a:p>
            <a:pPr algn="ctr" eaLnBrk="0" fontAlgn="base" hangingPunct="0">
              <a:spcBef>
                <a:spcPct val="50000"/>
              </a:spcBef>
              <a:spcAft>
                <a:spcPct val="0"/>
              </a:spcAft>
              <a:buFontTx/>
              <a:buChar char="•"/>
              <a:defRPr/>
            </a:pPr>
            <a:r>
              <a:rPr lang="en-GB" sz="2800" b="1" dirty="0">
                <a:solidFill>
                  <a:srgbClr val="000000"/>
                </a:solidFill>
                <a:effectLst>
                  <a:outerShdw blurRad="38100" dist="38100" dir="2700000" algn="tl">
                    <a:srgbClr val="C0C0C0"/>
                  </a:outerShdw>
                </a:effectLst>
                <a:latin typeface="Abadi" panose="020B0604020104020204" pitchFamily="34" charset="0"/>
              </a:rPr>
              <a:t> Football and outdoor games</a:t>
            </a:r>
          </a:p>
          <a:p>
            <a:pPr algn="ctr" eaLnBrk="0" fontAlgn="base" hangingPunct="0">
              <a:spcBef>
                <a:spcPct val="50000"/>
              </a:spcBef>
              <a:spcAft>
                <a:spcPct val="0"/>
              </a:spcAft>
              <a:buFontTx/>
              <a:buChar char="•"/>
              <a:defRPr/>
            </a:pPr>
            <a:r>
              <a:rPr lang="en-GB" sz="2800" b="1" dirty="0">
                <a:solidFill>
                  <a:srgbClr val="000000"/>
                </a:solidFill>
                <a:effectLst>
                  <a:outerShdw blurRad="38100" dist="38100" dir="2700000" algn="tl">
                    <a:srgbClr val="C0C0C0"/>
                  </a:outerShdw>
                </a:effectLst>
                <a:latin typeface="Abadi" panose="020B0604020104020204" pitchFamily="34" charset="0"/>
              </a:rPr>
              <a:t> Final night talent show and disco!</a:t>
            </a:r>
            <a:endParaRPr lang="en-GB" sz="2800" b="1" dirty="0">
              <a:solidFill>
                <a:srgbClr val="000000"/>
              </a:solidFill>
              <a:effectLst>
                <a:outerShdw blurRad="38100" dist="38100" dir="2700000" algn="tl">
                  <a:srgbClr val="C0C0C0"/>
                </a:outerShdw>
              </a:effectLst>
              <a:latin typeface="Maiandra GD" pitchFamily="34" charset="0"/>
            </a:endParaRPr>
          </a:p>
          <a:p>
            <a:pPr algn="ctr" eaLnBrk="0" fontAlgn="base" hangingPunct="0">
              <a:spcBef>
                <a:spcPct val="50000"/>
              </a:spcBef>
              <a:spcAft>
                <a:spcPct val="0"/>
              </a:spcAft>
              <a:defRPr/>
            </a:pPr>
            <a:endParaRPr lang="en-GB" sz="2800" b="1" dirty="0">
              <a:solidFill>
                <a:srgbClr val="000000"/>
              </a:solidFill>
              <a:effectLst>
                <a:outerShdw blurRad="38100" dist="38100" dir="2700000" algn="tl">
                  <a:srgbClr val="C0C0C0"/>
                </a:outerShdw>
              </a:effectLst>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1000"/>
                                  </p:stCondLst>
                                  <p:iterate type="lt">
                                    <p:tmPct val="0"/>
                                  </p:iterate>
                                  <p:childTnLst>
                                    <p:set>
                                      <p:cBhvr>
                                        <p:cTn id="6" dur="1" fill="hold">
                                          <p:stCondLst>
                                            <p:cond delay="0"/>
                                          </p:stCondLst>
                                        </p:cTn>
                                        <p:tgtEl>
                                          <p:spTgt spid="60418"/>
                                        </p:tgtEl>
                                        <p:attrNameLst>
                                          <p:attrName>style.visibility</p:attrName>
                                        </p:attrNameLst>
                                      </p:cBhvr>
                                      <p:to>
                                        <p:strVal val="visible"/>
                                      </p:to>
                                    </p:set>
                                    <p:anim calcmode="lin" valueType="num">
                                      <p:cBhvr>
                                        <p:cTn id="7" dur="1000" decel="50000" fill="hold">
                                          <p:stCondLst>
                                            <p:cond delay="0"/>
                                          </p:stCondLst>
                                        </p:cTn>
                                        <p:tgtEl>
                                          <p:spTgt spid="6041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6041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60418"/>
                                        </p:tgtEl>
                                        <p:attrNameLst>
                                          <p:attrName>ppt_w</p:attrName>
                                        </p:attrNameLst>
                                      </p:cBhvr>
                                      <p:tavLst>
                                        <p:tav tm="0">
                                          <p:val>
                                            <p:strVal val="#ppt_w*.05"/>
                                          </p:val>
                                        </p:tav>
                                        <p:tav tm="100000">
                                          <p:val>
                                            <p:strVal val="#ppt_w"/>
                                          </p:val>
                                        </p:tav>
                                      </p:tavLst>
                                    </p:anim>
                                    <p:anim calcmode="lin" valueType="num">
                                      <p:cBhvr>
                                        <p:cTn id="10" dur="2000" fill="hold"/>
                                        <p:tgtEl>
                                          <p:spTgt spid="6041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6041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6041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6041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F3BD-A260-47CD-9364-BF4AB81F11C6}"/>
              </a:ext>
            </a:extLst>
          </p:cNvPr>
          <p:cNvSpPr>
            <a:spLocks noGrp="1"/>
          </p:cNvSpPr>
          <p:nvPr>
            <p:ph type="title"/>
          </p:nvPr>
        </p:nvSpPr>
        <p:spPr>
          <a:xfrm>
            <a:off x="838200" y="39304"/>
            <a:ext cx="10515600" cy="1325563"/>
          </a:xfrm>
        </p:spPr>
        <p:txBody>
          <a:bodyPr/>
          <a:lstStyle/>
          <a:p>
            <a:r>
              <a:rPr lang="en-GB" dirty="0">
                <a:latin typeface="Aharoni" panose="02010803020104030203" pitchFamily="2" charset="-79"/>
                <a:cs typeface="Aharoni" panose="02010803020104030203" pitchFamily="2" charset="-79"/>
              </a:rPr>
              <a:t>Illness Prior to the Trip</a:t>
            </a:r>
          </a:p>
        </p:txBody>
      </p:sp>
      <p:sp>
        <p:nvSpPr>
          <p:cNvPr id="3" name="Content Placeholder 2">
            <a:extLst>
              <a:ext uri="{FF2B5EF4-FFF2-40B4-BE49-F238E27FC236}">
                <a16:creationId xmlns:a16="http://schemas.microsoft.com/office/drawing/2014/main" id="{C8B2CAFC-399B-4989-A1EF-874C9D157520}"/>
              </a:ext>
            </a:extLst>
          </p:cNvPr>
          <p:cNvSpPr>
            <a:spLocks noGrp="1"/>
          </p:cNvSpPr>
          <p:nvPr>
            <p:ph idx="1"/>
          </p:nvPr>
        </p:nvSpPr>
        <p:spPr>
          <a:xfrm>
            <a:off x="838200" y="1253331"/>
            <a:ext cx="10515600" cy="5239544"/>
          </a:xfrm>
        </p:spPr>
        <p:txBody>
          <a:bodyPr>
            <a:noAutofit/>
          </a:bodyPr>
          <a:lstStyle/>
          <a:p>
            <a:pPr marL="0" indent="0">
              <a:buNone/>
            </a:pPr>
            <a:r>
              <a:rPr lang="en-GB" sz="2400" dirty="0">
                <a:latin typeface="Abadi" panose="020B0604020104020204" pitchFamily="34" charset="0"/>
                <a:ea typeface="Calibri" panose="020F0502020204030204" pitchFamily="34" charset="0"/>
              </a:rPr>
              <a:t>This is a reminder that if a student has a temperature, vomiting or </a:t>
            </a:r>
            <a:r>
              <a:rPr lang="en-GB" sz="2400" dirty="0">
                <a:effectLst/>
                <a:latin typeface="Abadi" panose="020B0604020104020204" pitchFamily="34" charset="0"/>
                <a:ea typeface="Calibri" panose="020F0502020204030204" pitchFamily="34" charset="0"/>
              </a:rPr>
              <a:t>diarrhoea less than 48 hours to the leaving date, </a:t>
            </a:r>
            <a:r>
              <a:rPr lang="en-GB" sz="2400" b="1" dirty="0">
                <a:solidFill>
                  <a:srgbClr val="FF0000"/>
                </a:solidFill>
                <a:effectLst/>
                <a:latin typeface="Abadi" panose="020B0604020104020204" pitchFamily="34" charset="0"/>
                <a:ea typeface="Calibri" panose="020F0502020204030204" pitchFamily="34" charset="0"/>
              </a:rPr>
              <a:t>they should not attend the trip. </a:t>
            </a:r>
          </a:p>
          <a:p>
            <a:pPr marL="0" indent="0">
              <a:buNone/>
            </a:pPr>
            <a:r>
              <a:rPr lang="en-GB" sz="2400" dirty="0">
                <a:latin typeface="Abadi" panose="020B0604020104020204" pitchFamily="34" charset="0"/>
                <a:ea typeface="Calibri" panose="020F0502020204030204" pitchFamily="34" charset="0"/>
              </a:rPr>
              <a:t>To ensure they are well enough to attend, they should be symptom free for 48 hours. </a:t>
            </a:r>
          </a:p>
          <a:p>
            <a:pPr marL="0" indent="0">
              <a:buNone/>
            </a:pPr>
            <a:r>
              <a:rPr lang="en-GB" sz="2400" dirty="0">
                <a:latin typeface="Abadi" panose="020B0604020104020204" pitchFamily="34" charset="0"/>
                <a:ea typeface="Calibri" panose="020F0502020204030204" pitchFamily="34" charset="0"/>
              </a:rPr>
              <a:t>If this does occur, they can be dropped off at Beaumanor after their 48 hours if they wish to join after this period of time.</a:t>
            </a:r>
          </a:p>
          <a:p>
            <a:pPr marL="0" indent="0" algn="ctr">
              <a:buNone/>
            </a:pPr>
            <a:r>
              <a:rPr lang="en-GB" sz="2400" dirty="0">
                <a:latin typeface="Abadi" panose="020B0604020104020204" pitchFamily="34" charset="0"/>
                <a:ea typeface="Calibri" panose="020F0502020204030204" pitchFamily="34" charset="0"/>
              </a:rPr>
              <a:t>****</a:t>
            </a:r>
          </a:p>
          <a:p>
            <a:pPr marL="0" indent="0">
              <a:buNone/>
            </a:pPr>
            <a:r>
              <a:rPr lang="en-GB" sz="2400" dirty="0">
                <a:latin typeface="Abadi" panose="020B0604020104020204" pitchFamily="34" charset="0"/>
                <a:ea typeface="Calibri" panose="020F0502020204030204" pitchFamily="34" charset="0"/>
              </a:rPr>
              <a:t>As with any absences, please contact the school via the main school phone line to let us know, prior to 8.30am. </a:t>
            </a:r>
          </a:p>
          <a:p>
            <a:pPr marL="0" indent="0">
              <a:buNone/>
            </a:pPr>
            <a:endParaRPr lang="en-GB" sz="2400" dirty="0">
              <a:latin typeface="Abadi" panose="020B0604020104020204" pitchFamily="34" charset="0"/>
              <a:ea typeface="Calibri" panose="020F0502020204030204" pitchFamily="34" charset="0"/>
            </a:endParaRPr>
          </a:p>
          <a:p>
            <a:pPr marL="0" indent="0">
              <a:buNone/>
            </a:pPr>
            <a:r>
              <a:rPr lang="en-GB" sz="2400" dirty="0">
                <a:latin typeface="Abadi" panose="020B0604020104020204" pitchFamily="34" charset="0"/>
                <a:ea typeface="Calibri" panose="020F0502020204030204" pitchFamily="34" charset="0"/>
              </a:rPr>
              <a:t>We will have a medically trained professional accompanying us on the trip who will oversee medication and be on hand in case of emergency.</a:t>
            </a:r>
          </a:p>
        </p:txBody>
      </p:sp>
    </p:spTree>
    <p:extLst>
      <p:ext uri="{BB962C8B-B14F-4D97-AF65-F5344CB8AC3E}">
        <p14:creationId xmlns:p14="http://schemas.microsoft.com/office/powerpoint/2010/main" val="841193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53969-C867-FBA9-416D-9D8900EC2077}"/>
              </a:ext>
            </a:extLst>
          </p:cNvPr>
          <p:cNvSpPr>
            <a:spLocks noGrp="1"/>
          </p:cNvSpPr>
          <p:nvPr>
            <p:ph type="title"/>
          </p:nvPr>
        </p:nvSpPr>
        <p:spPr>
          <a:xfrm>
            <a:off x="838200" y="156664"/>
            <a:ext cx="10515600" cy="1325563"/>
          </a:xfrm>
        </p:spPr>
        <p:txBody>
          <a:bodyPr/>
          <a:lstStyle/>
          <a:p>
            <a:pPr algn="ctr"/>
            <a:r>
              <a:rPr lang="en-GB" b="1" dirty="0"/>
              <a:t>Thank you for listening </a:t>
            </a:r>
          </a:p>
        </p:txBody>
      </p:sp>
      <p:sp>
        <p:nvSpPr>
          <p:cNvPr id="3" name="Content Placeholder 2">
            <a:extLst>
              <a:ext uri="{FF2B5EF4-FFF2-40B4-BE49-F238E27FC236}">
                <a16:creationId xmlns:a16="http://schemas.microsoft.com/office/drawing/2014/main" id="{CB8FEC3C-6581-63BF-5B0E-F9C30068099D}"/>
              </a:ext>
            </a:extLst>
          </p:cNvPr>
          <p:cNvSpPr>
            <a:spLocks noGrp="1"/>
          </p:cNvSpPr>
          <p:nvPr>
            <p:ph idx="1"/>
          </p:nvPr>
        </p:nvSpPr>
        <p:spPr>
          <a:xfrm>
            <a:off x="764033" y="1253331"/>
            <a:ext cx="10515600" cy="4351338"/>
          </a:xfrm>
        </p:spPr>
        <p:txBody>
          <a:bodyPr>
            <a:normAutofit lnSpcReduction="10000"/>
          </a:bodyPr>
          <a:lstStyle/>
          <a:p>
            <a:pPr marL="0" indent="0" algn="ctr">
              <a:buNone/>
            </a:pPr>
            <a:r>
              <a:rPr lang="en-GB" sz="4800" dirty="0">
                <a:solidFill>
                  <a:srgbClr val="00B050"/>
                </a:solidFill>
              </a:rPr>
              <a:t>Any Questions…?</a:t>
            </a:r>
            <a:endParaRPr lang="en-GB" sz="4800" dirty="0"/>
          </a:p>
          <a:p>
            <a:pPr marL="0" indent="0" algn="ctr">
              <a:buNone/>
            </a:pPr>
            <a:endParaRPr lang="en-GB" sz="1200" dirty="0"/>
          </a:p>
          <a:p>
            <a:pPr marL="0" indent="0" algn="ctr">
              <a:buNone/>
            </a:pPr>
            <a:r>
              <a:rPr lang="en-GB" sz="4000" dirty="0"/>
              <a:t>Ms Phull, Head of Year 7</a:t>
            </a:r>
          </a:p>
          <a:p>
            <a:pPr marL="0" indent="0" algn="ctr">
              <a:buNone/>
            </a:pPr>
            <a:r>
              <a:rPr lang="en-GB" sz="4000" dirty="0">
                <a:hlinkClick r:id="rId3"/>
              </a:rPr>
              <a:t>rphull@combertonvc.org</a:t>
            </a:r>
            <a:r>
              <a:rPr lang="en-GB" sz="4000" dirty="0"/>
              <a:t> </a:t>
            </a:r>
          </a:p>
          <a:p>
            <a:pPr marL="0" indent="0" algn="ctr">
              <a:buNone/>
            </a:pPr>
            <a:endParaRPr lang="en-GB" sz="4000" dirty="0"/>
          </a:p>
          <a:p>
            <a:pPr marL="0" indent="0" algn="ctr">
              <a:buNone/>
            </a:pPr>
            <a:r>
              <a:rPr lang="en-GB" sz="4000" dirty="0"/>
              <a:t>Ms Moi, Year 7 Administrator </a:t>
            </a:r>
          </a:p>
          <a:p>
            <a:pPr marL="0" indent="0" algn="ctr">
              <a:buNone/>
            </a:pPr>
            <a:r>
              <a:rPr lang="en-GB" sz="4000" u="sng" dirty="0">
                <a:solidFill>
                  <a:srgbClr val="0563C1"/>
                </a:solidFill>
                <a:latin typeface="Calibri" panose="020F0502020204030204" pitchFamily="34" charset="0"/>
                <a:ea typeface="Calibri" panose="020F0502020204030204" pitchFamily="34" charset="0"/>
                <a:hlinkClick r:id="rId4"/>
              </a:rPr>
              <a:t>EWojtowicz-Moj</a:t>
            </a:r>
            <a:r>
              <a:rPr lang="en-GB" sz="4000" u="sng" dirty="0">
                <a:solidFill>
                  <a:srgbClr val="0563C1"/>
                </a:solidFill>
                <a:effectLst/>
                <a:latin typeface="Calibri" panose="020F0502020204030204" pitchFamily="34" charset="0"/>
                <a:ea typeface="Calibri" panose="020F0502020204030204" pitchFamily="34" charset="0"/>
                <a:hlinkClick r:id="rId4"/>
              </a:rPr>
              <a:t>@combertonvc.org</a:t>
            </a:r>
            <a:endParaRPr lang="en-GB" sz="4000" dirty="0"/>
          </a:p>
        </p:txBody>
      </p:sp>
      <p:pic>
        <p:nvPicPr>
          <p:cNvPr id="4" name="Picture 2" descr="combertonvc-logo">
            <a:extLst>
              <a:ext uri="{FF2B5EF4-FFF2-40B4-BE49-F238E27FC236}">
                <a16:creationId xmlns:a16="http://schemas.microsoft.com/office/drawing/2014/main" id="{D4EEA2A9-DB14-25EC-56AB-E475964572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61" y="5496278"/>
            <a:ext cx="2548503" cy="9616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eaumanor Hall">
            <a:extLst>
              <a:ext uri="{FF2B5EF4-FFF2-40B4-BE49-F238E27FC236}">
                <a16:creationId xmlns:a16="http://schemas.microsoft.com/office/drawing/2014/main" id="{FC0AFA30-1E9B-620F-5FC4-659C8F2AC1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3686" y="5604669"/>
            <a:ext cx="5573486" cy="73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948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BC2D6C-D1F3-BF1A-D4A9-480274846199}"/>
              </a:ext>
            </a:extLst>
          </p:cNvPr>
          <p:cNvSpPr txBox="1"/>
          <p:nvPr/>
        </p:nvSpPr>
        <p:spPr>
          <a:xfrm>
            <a:off x="1691951" y="1042339"/>
            <a:ext cx="8014996" cy="5016758"/>
          </a:xfrm>
          <a:prstGeom prst="rect">
            <a:avLst/>
          </a:prstGeom>
          <a:noFill/>
        </p:spPr>
        <p:txBody>
          <a:bodyPr wrap="square">
            <a:spAutoFit/>
          </a:bodyPr>
          <a:lstStyle/>
          <a:p>
            <a:r>
              <a:rPr lang="en-GB" sz="3200" b="1" dirty="0">
                <a:solidFill>
                  <a:srgbClr val="0B0C0C"/>
                </a:solidFill>
                <a:latin typeface="GDS Transport"/>
              </a:rPr>
              <a:t>The Online Safety Act 2023 (the Act) </a:t>
            </a:r>
            <a:r>
              <a:rPr lang="en-GB" dirty="0">
                <a:solidFill>
                  <a:srgbClr val="0B0C0C"/>
                </a:solidFill>
                <a:latin typeface="GDS Transport"/>
              </a:rPr>
              <a:t>is a new set of laws that protects children and adults online. It puts a range of new duties on social media companies and search services, making them more responsible for their users’ safety on their platforms. The Act will give providers new duties to implement systems and processes to reduce risks their services are used for illegal activity, and to take down illegal content when it does appear. </a:t>
            </a:r>
          </a:p>
          <a:p>
            <a:endParaRPr lang="en-GB" dirty="0">
              <a:solidFill>
                <a:srgbClr val="0B0C0C"/>
              </a:solidFill>
              <a:latin typeface="GDS Transport"/>
            </a:endParaRPr>
          </a:p>
          <a:p>
            <a:r>
              <a:rPr lang="en-GB" dirty="0">
                <a:solidFill>
                  <a:srgbClr val="0B0C0C"/>
                </a:solidFill>
                <a:latin typeface="GDS Transport"/>
              </a:rPr>
              <a:t>The strongest protections in the Act have been designed for children. Platforms will be required to prevent children from accessing harmful and age-inappropriate content and provide parents and children with clear and accessible ways to report problems online when they do arise.</a:t>
            </a:r>
          </a:p>
          <a:p>
            <a:endParaRPr lang="en-GB" dirty="0">
              <a:solidFill>
                <a:srgbClr val="0B0C0C"/>
              </a:solidFill>
              <a:latin typeface="GDS Transport"/>
            </a:endParaRPr>
          </a:p>
          <a:p>
            <a:r>
              <a:rPr lang="en-GB" b="1" dirty="0">
                <a:solidFill>
                  <a:srgbClr val="0B0C0C"/>
                </a:solidFill>
                <a:latin typeface="GDS Transport"/>
              </a:rPr>
              <a:t>Coming soon- </a:t>
            </a:r>
            <a:r>
              <a:rPr lang="en-GB" dirty="0">
                <a:solidFill>
                  <a:srgbClr val="0B0C0C"/>
                </a:solidFill>
                <a:latin typeface="GDS Transport"/>
              </a:rPr>
              <a:t>More safety checks on a child’s age including facial recognition rather than just text in boxes.</a:t>
            </a:r>
          </a:p>
          <a:p>
            <a:endParaRPr lang="en-GB" dirty="0">
              <a:solidFill>
                <a:srgbClr val="0B0C0C"/>
              </a:solidFill>
              <a:latin typeface="GDS Transport"/>
            </a:endParaRPr>
          </a:p>
          <a:p>
            <a:r>
              <a:rPr lang="en-GB" dirty="0">
                <a:solidFill>
                  <a:srgbClr val="0B0C0C"/>
                </a:solidFill>
                <a:latin typeface="GDS Transport"/>
              </a:rPr>
              <a:t>Find out more here: </a:t>
            </a:r>
            <a:r>
              <a:rPr lang="en-GB" dirty="0">
                <a:solidFill>
                  <a:prstClr val="black"/>
                </a:solidFill>
                <a:latin typeface="Century Gothic" panose="020F0302020204030204"/>
                <a:hlinkClick r:id="rId2"/>
              </a:rPr>
              <a:t>Online Safety Act: explainer - GOV.UK (www.gov.uk)</a:t>
            </a:r>
            <a:endParaRPr lang="en-GB" dirty="0">
              <a:solidFill>
                <a:srgbClr val="0B0C0C"/>
              </a:solidFill>
              <a:latin typeface="GDS Transport"/>
            </a:endParaRPr>
          </a:p>
          <a:p>
            <a:endParaRPr lang="en-GB" dirty="0">
              <a:solidFill>
                <a:srgbClr val="0B0C0C"/>
              </a:solidFill>
              <a:latin typeface="GDS Transport"/>
            </a:endParaRPr>
          </a:p>
        </p:txBody>
      </p:sp>
    </p:spTree>
    <p:extLst>
      <p:ext uri="{BB962C8B-B14F-4D97-AF65-F5344CB8AC3E}">
        <p14:creationId xmlns:p14="http://schemas.microsoft.com/office/powerpoint/2010/main" val="3788234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E9FA-DC95-3C5E-BA59-255E5F88DC52}"/>
              </a:ext>
            </a:extLst>
          </p:cNvPr>
          <p:cNvSpPr>
            <a:spLocks noGrp="1"/>
          </p:cNvSpPr>
          <p:nvPr>
            <p:ph type="title"/>
          </p:nvPr>
        </p:nvSpPr>
        <p:spPr/>
        <p:txBody>
          <a:bodyPr>
            <a:normAutofit/>
          </a:bodyPr>
          <a:lstStyle/>
          <a:p>
            <a:r>
              <a:rPr lang="en-GB" dirty="0"/>
              <a:t>How to report incidents outside of school- </a:t>
            </a:r>
            <a:r>
              <a:rPr lang="en-GB" dirty="0">
                <a:hlinkClick r:id="rId2"/>
              </a:rPr>
              <a:t>Report Harmful Content - We Help You Remove Content</a:t>
            </a:r>
            <a:endParaRPr lang="en-GB" dirty="0"/>
          </a:p>
        </p:txBody>
      </p:sp>
      <p:pic>
        <p:nvPicPr>
          <p:cNvPr id="5" name="Content Placeholder 4">
            <a:extLst>
              <a:ext uri="{FF2B5EF4-FFF2-40B4-BE49-F238E27FC236}">
                <a16:creationId xmlns:a16="http://schemas.microsoft.com/office/drawing/2014/main" id="{32C84455-01FD-ACD3-8CDB-E8CFCBC681B7}"/>
              </a:ext>
            </a:extLst>
          </p:cNvPr>
          <p:cNvPicPr>
            <a:picLocks noGrp="1" noChangeAspect="1"/>
          </p:cNvPicPr>
          <p:nvPr>
            <p:ph idx="1"/>
          </p:nvPr>
        </p:nvPicPr>
        <p:blipFill>
          <a:blip r:embed="rId3"/>
          <a:stretch>
            <a:fillRect/>
          </a:stretch>
        </p:blipFill>
        <p:spPr>
          <a:xfrm>
            <a:off x="2524955" y="1825625"/>
            <a:ext cx="7142091" cy="4351338"/>
          </a:xfrm>
        </p:spPr>
      </p:pic>
    </p:spTree>
    <p:extLst>
      <p:ext uri="{BB962C8B-B14F-4D97-AF65-F5344CB8AC3E}">
        <p14:creationId xmlns:p14="http://schemas.microsoft.com/office/powerpoint/2010/main" val="3091169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CE8BC-079A-B704-9D07-2EF5A3F562E4}"/>
              </a:ext>
            </a:extLst>
          </p:cNvPr>
          <p:cNvSpPr>
            <a:spLocks noGrp="1"/>
          </p:cNvSpPr>
          <p:nvPr>
            <p:ph type="title"/>
          </p:nvPr>
        </p:nvSpPr>
        <p:spPr>
          <a:xfrm>
            <a:off x="2152650" y="365127"/>
            <a:ext cx="7886700" cy="1325563"/>
          </a:xfrm>
        </p:spPr>
        <p:txBody>
          <a:bodyPr anchor="ctr">
            <a:normAutofit/>
          </a:bodyPr>
          <a:lstStyle/>
          <a:p>
            <a:r>
              <a:rPr lang="en-GB" dirty="0"/>
              <a:t>What you can report</a:t>
            </a:r>
          </a:p>
        </p:txBody>
      </p:sp>
      <p:sp>
        <p:nvSpPr>
          <p:cNvPr id="3" name="Content Placeholder 2">
            <a:extLst>
              <a:ext uri="{FF2B5EF4-FFF2-40B4-BE49-F238E27FC236}">
                <a16:creationId xmlns:a16="http://schemas.microsoft.com/office/drawing/2014/main" id="{3EC805F6-E563-8A91-B378-D0B245D72FBE}"/>
              </a:ext>
            </a:extLst>
          </p:cNvPr>
          <p:cNvSpPr>
            <a:spLocks noGrp="1"/>
          </p:cNvSpPr>
          <p:nvPr>
            <p:ph sz="half" idx="1"/>
          </p:nvPr>
        </p:nvSpPr>
        <p:spPr>
          <a:xfrm>
            <a:off x="2152650" y="1825625"/>
            <a:ext cx="3886200" cy="4351338"/>
          </a:xfrm>
        </p:spPr>
        <p:txBody>
          <a:bodyPr>
            <a:normAutofit/>
          </a:bodyPr>
          <a:lstStyle/>
          <a:p>
            <a:pPr>
              <a:buFont typeface="Arial" panose="020B0604020202020204" pitchFamily="34" charset="0"/>
              <a:buChar char="•"/>
            </a:pPr>
            <a:r>
              <a:rPr lang="en-GB" b="0" i="0">
                <a:effectLst/>
              </a:rPr>
              <a:t>Threats</a:t>
            </a:r>
          </a:p>
          <a:p>
            <a:pPr>
              <a:buFont typeface="Arial" panose="020B0604020202020204" pitchFamily="34" charset="0"/>
              <a:buChar char="•"/>
            </a:pPr>
            <a:r>
              <a:rPr lang="en-GB" b="0" i="0">
                <a:effectLst/>
              </a:rPr>
              <a:t>Impersonation </a:t>
            </a:r>
          </a:p>
          <a:p>
            <a:pPr>
              <a:buFont typeface="Arial" panose="020B0604020202020204" pitchFamily="34" charset="0"/>
              <a:buChar char="•"/>
            </a:pPr>
            <a:r>
              <a:rPr lang="en-GB" b="0" i="0">
                <a:effectLst/>
              </a:rPr>
              <a:t>Bullying &amp; Harassment </a:t>
            </a:r>
          </a:p>
          <a:p>
            <a:pPr>
              <a:buFont typeface="Arial" panose="020B0604020202020204" pitchFamily="34" charset="0"/>
              <a:buChar char="•"/>
            </a:pPr>
            <a:r>
              <a:rPr lang="en-GB" b="0" i="0">
                <a:effectLst/>
              </a:rPr>
              <a:t>Self-harm </a:t>
            </a:r>
          </a:p>
          <a:p>
            <a:pPr>
              <a:buFont typeface="Arial" panose="020B0604020202020204" pitchFamily="34" charset="0"/>
              <a:buChar char="•"/>
            </a:pPr>
            <a:r>
              <a:rPr lang="en-GB" b="0" i="0">
                <a:effectLst/>
              </a:rPr>
              <a:t>Online Abuse </a:t>
            </a:r>
          </a:p>
          <a:p>
            <a:pPr>
              <a:buFont typeface="Arial" panose="020B0604020202020204" pitchFamily="34" charset="0"/>
              <a:buChar char="•"/>
            </a:pPr>
            <a:r>
              <a:rPr lang="en-GB" b="0" i="0">
                <a:effectLst/>
              </a:rPr>
              <a:t>Violent Content</a:t>
            </a:r>
          </a:p>
          <a:p>
            <a:pPr>
              <a:buFont typeface="Arial" panose="020B0604020202020204" pitchFamily="34" charset="0"/>
              <a:buChar char="•"/>
            </a:pPr>
            <a:r>
              <a:rPr lang="en-GB" b="0" i="0">
                <a:effectLst/>
              </a:rPr>
              <a:t>Unwanted Sexual Advances </a:t>
            </a:r>
          </a:p>
          <a:p>
            <a:pPr>
              <a:buFont typeface="Arial" panose="020B0604020202020204" pitchFamily="34" charset="0"/>
              <a:buChar char="•"/>
            </a:pPr>
            <a:r>
              <a:rPr lang="en-GB" b="0" i="0">
                <a:effectLst/>
              </a:rPr>
              <a:t>Pornographic Content </a:t>
            </a:r>
          </a:p>
          <a:p>
            <a:pPr marL="0" indent="0">
              <a:buNone/>
            </a:pPr>
            <a:endParaRPr lang="en-GB" dirty="0"/>
          </a:p>
        </p:txBody>
      </p:sp>
      <p:pic>
        <p:nvPicPr>
          <p:cNvPr id="6" name="Content Placeholder 5">
            <a:extLst>
              <a:ext uri="{FF2B5EF4-FFF2-40B4-BE49-F238E27FC236}">
                <a16:creationId xmlns:a16="http://schemas.microsoft.com/office/drawing/2014/main" id="{1D1B7539-EF8D-35B8-F4CD-2E9A11FA61CC}"/>
              </a:ext>
            </a:extLst>
          </p:cNvPr>
          <p:cNvPicPr>
            <a:picLocks noGrp="1" noChangeAspect="1"/>
          </p:cNvPicPr>
          <p:nvPr>
            <p:ph sz="half" idx="2"/>
          </p:nvPr>
        </p:nvPicPr>
        <p:blipFill>
          <a:blip r:embed="rId2"/>
          <a:stretch>
            <a:fillRect/>
          </a:stretch>
        </p:blipFill>
        <p:spPr>
          <a:xfrm>
            <a:off x="6096000" y="2267280"/>
            <a:ext cx="3721136" cy="1161720"/>
          </a:xfrm>
        </p:spPr>
      </p:pic>
    </p:spTree>
    <p:extLst>
      <p:ext uri="{BB962C8B-B14F-4D97-AF65-F5344CB8AC3E}">
        <p14:creationId xmlns:p14="http://schemas.microsoft.com/office/powerpoint/2010/main" val="313377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66514-A8A9-0661-8BB0-A9C39FA4C4F1}"/>
              </a:ext>
            </a:extLst>
          </p:cNvPr>
          <p:cNvSpPr>
            <a:spLocks noGrp="1"/>
          </p:cNvSpPr>
          <p:nvPr>
            <p:ph type="title"/>
          </p:nvPr>
        </p:nvSpPr>
        <p:spPr/>
        <p:txBody>
          <a:bodyPr/>
          <a:lstStyle/>
          <a:p>
            <a:r>
              <a:rPr lang="en-GB" dirty="0"/>
              <a:t>What platforms they work with</a:t>
            </a:r>
          </a:p>
        </p:txBody>
      </p:sp>
      <p:pic>
        <p:nvPicPr>
          <p:cNvPr id="5" name="Content Placeholder 4">
            <a:extLst>
              <a:ext uri="{FF2B5EF4-FFF2-40B4-BE49-F238E27FC236}">
                <a16:creationId xmlns:a16="http://schemas.microsoft.com/office/drawing/2014/main" id="{3F8D3091-5600-1AFC-3429-6153ABCED4E1}"/>
              </a:ext>
            </a:extLst>
          </p:cNvPr>
          <p:cNvPicPr>
            <a:picLocks noGrp="1" noChangeAspect="1"/>
          </p:cNvPicPr>
          <p:nvPr>
            <p:ph idx="1"/>
          </p:nvPr>
        </p:nvPicPr>
        <p:blipFill>
          <a:blip r:embed="rId2"/>
          <a:stretch>
            <a:fillRect/>
          </a:stretch>
        </p:blipFill>
        <p:spPr>
          <a:xfrm>
            <a:off x="2306309" y="1825625"/>
            <a:ext cx="7579383" cy="4351338"/>
          </a:xfrm>
        </p:spPr>
      </p:pic>
      <p:sp>
        <p:nvSpPr>
          <p:cNvPr id="7" name="Rectangle 6">
            <a:extLst>
              <a:ext uri="{FF2B5EF4-FFF2-40B4-BE49-F238E27FC236}">
                <a16:creationId xmlns:a16="http://schemas.microsoft.com/office/drawing/2014/main" id="{0BED5BAD-0BBD-00C5-CEBE-29E99C98D055}"/>
              </a:ext>
            </a:extLst>
          </p:cNvPr>
          <p:cNvSpPr/>
          <p:nvPr/>
        </p:nvSpPr>
        <p:spPr>
          <a:xfrm>
            <a:off x="8270034" y="5318449"/>
            <a:ext cx="2099387" cy="11744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Century Gothic" panose="020F0302020204030204"/>
              </a:rPr>
              <a:t>Please note WhatsApp doesn’t work with this system.</a:t>
            </a:r>
          </a:p>
        </p:txBody>
      </p:sp>
    </p:spTree>
    <p:extLst>
      <p:ext uri="{BB962C8B-B14F-4D97-AF65-F5344CB8AC3E}">
        <p14:creationId xmlns:p14="http://schemas.microsoft.com/office/powerpoint/2010/main" val="3298444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30323-20CC-B6B2-906A-932ADDD3C4D9}"/>
              </a:ext>
            </a:extLst>
          </p:cNvPr>
          <p:cNvSpPr>
            <a:spLocks noGrp="1"/>
          </p:cNvSpPr>
          <p:nvPr>
            <p:ph type="title"/>
          </p:nvPr>
        </p:nvSpPr>
        <p:spPr>
          <a:xfrm>
            <a:off x="2152650" y="365127"/>
            <a:ext cx="7886700" cy="1325563"/>
          </a:xfrm>
        </p:spPr>
        <p:txBody>
          <a:bodyPr anchor="ctr">
            <a:normAutofit/>
          </a:bodyPr>
          <a:lstStyle/>
          <a:p>
            <a:r>
              <a:rPr lang="en-GB" dirty="0"/>
              <a:t>To report in school</a:t>
            </a:r>
          </a:p>
        </p:txBody>
      </p:sp>
      <p:sp>
        <p:nvSpPr>
          <p:cNvPr id="3" name="Content Placeholder 2">
            <a:extLst>
              <a:ext uri="{FF2B5EF4-FFF2-40B4-BE49-F238E27FC236}">
                <a16:creationId xmlns:a16="http://schemas.microsoft.com/office/drawing/2014/main" id="{27F23246-E7AF-EDC1-74A9-9FA95D779DD7}"/>
              </a:ext>
            </a:extLst>
          </p:cNvPr>
          <p:cNvSpPr>
            <a:spLocks noGrp="1"/>
          </p:cNvSpPr>
          <p:nvPr>
            <p:ph sz="half" idx="1"/>
          </p:nvPr>
        </p:nvSpPr>
        <p:spPr>
          <a:xfrm>
            <a:off x="1663960" y="1825625"/>
            <a:ext cx="4721289" cy="4351338"/>
          </a:xfrm>
        </p:spPr>
        <p:txBody>
          <a:bodyPr>
            <a:normAutofit/>
          </a:bodyPr>
          <a:lstStyle/>
          <a:p>
            <a:r>
              <a:rPr lang="en-GB" dirty="0"/>
              <a:t>Tell their teacher</a:t>
            </a:r>
          </a:p>
          <a:p>
            <a:r>
              <a:rPr lang="en-GB" dirty="0"/>
              <a:t>Go to the safeguarding office</a:t>
            </a:r>
          </a:p>
          <a:p>
            <a:r>
              <a:rPr lang="en-GB" dirty="0"/>
              <a:t>Email – com-safeguarding</a:t>
            </a:r>
          </a:p>
          <a:p>
            <a:r>
              <a:rPr lang="en-GB" dirty="0"/>
              <a:t>They will then be given support and assistance. </a:t>
            </a:r>
          </a:p>
          <a:p>
            <a:r>
              <a:rPr lang="en-GB" dirty="0"/>
              <a:t>Please note that the safeguarding team can look at a child’s device when concerns are raised and to assist them with privacy settings and reporting to the social media sites.</a:t>
            </a:r>
          </a:p>
        </p:txBody>
      </p:sp>
      <p:pic>
        <p:nvPicPr>
          <p:cNvPr id="5" name="Picture 4">
            <a:extLst>
              <a:ext uri="{FF2B5EF4-FFF2-40B4-BE49-F238E27FC236}">
                <a16:creationId xmlns:a16="http://schemas.microsoft.com/office/drawing/2014/main" id="{A1D51ECD-AD35-F18A-01F9-2DDF51153B58}"/>
              </a:ext>
            </a:extLst>
          </p:cNvPr>
          <p:cNvPicPr>
            <a:picLocks noChangeAspect="1"/>
          </p:cNvPicPr>
          <p:nvPr/>
        </p:nvPicPr>
        <p:blipFill>
          <a:blip r:embed="rId2"/>
          <a:srcRect r="11935" b="-1"/>
          <a:stretch/>
        </p:blipFill>
        <p:spPr>
          <a:xfrm>
            <a:off x="6153150" y="1825625"/>
            <a:ext cx="3886200" cy="4351338"/>
          </a:xfrm>
          <a:prstGeom prst="rect">
            <a:avLst/>
          </a:prstGeom>
          <a:noFill/>
        </p:spPr>
      </p:pic>
    </p:spTree>
    <p:extLst>
      <p:ext uri="{BB962C8B-B14F-4D97-AF65-F5344CB8AC3E}">
        <p14:creationId xmlns:p14="http://schemas.microsoft.com/office/powerpoint/2010/main" val="337053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2B4A019-CBB8-D469-C0F0-5427F2D83CB1}"/>
              </a:ext>
            </a:extLst>
          </p:cNvPr>
          <p:cNvGrpSpPr/>
          <p:nvPr/>
        </p:nvGrpSpPr>
        <p:grpSpPr>
          <a:xfrm>
            <a:off x="2251789" y="839756"/>
            <a:ext cx="7259215" cy="4814595"/>
            <a:chOff x="2211355" y="1371600"/>
            <a:chExt cx="4503049" cy="3695779"/>
          </a:xfrm>
        </p:grpSpPr>
        <p:pic>
          <p:nvPicPr>
            <p:cNvPr id="3" name="Picture 2">
              <a:extLst>
                <a:ext uri="{FF2B5EF4-FFF2-40B4-BE49-F238E27FC236}">
                  <a16:creationId xmlns:a16="http://schemas.microsoft.com/office/drawing/2014/main" id="{FDD1C1FE-E9CB-74DF-B277-158DB653FD34}"/>
                </a:ext>
              </a:extLst>
            </p:cNvPr>
            <p:cNvPicPr>
              <a:picLocks noChangeAspect="1"/>
            </p:cNvPicPr>
            <p:nvPr/>
          </p:nvPicPr>
          <p:blipFill>
            <a:blip r:embed="rId2"/>
            <a:srcRect t="1984"/>
            <a:stretch/>
          </p:blipFill>
          <p:spPr>
            <a:xfrm>
              <a:off x="2429595" y="1567542"/>
              <a:ext cx="4284809" cy="3499837"/>
            </a:xfrm>
            <a:prstGeom prst="rect">
              <a:avLst/>
            </a:prstGeom>
            <a:noFill/>
          </p:spPr>
        </p:pic>
        <p:sp>
          <p:nvSpPr>
            <p:cNvPr id="5" name="Oval 4">
              <a:extLst>
                <a:ext uri="{FF2B5EF4-FFF2-40B4-BE49-F238E27FC236}">
                  <a16:creationId xmlns:a16="http://schemas.microsoft.com/office/drawing/2014/main" id="{16DBAB5D-A765-5CE7-635B-47F2A3C34222}"/>
                </a:ext>
              </a:extLst>
            </p:cNvPr>
            <p:cNvSpPr/>
            <p:nvPr/>
          </p:nvSpPr>
          <p:spPr>
            <a:xfrm>
              <a:off x="2211355" y="1371600"/>
              <a:ext cx="1782147" cy="92373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entury Gothic" panose="020F0302020204030204"/>
              </a:endParaRPr>
            </a:p>
          </p:txBody>
        </p:sp>
        <p:sp>
          <p:nvSpPr>
            <p:cNvPr id="6" name="Rectangle 5">
              <a:extLst>
                <a:ext uri="{FF2B5EF4-FFF2-40B4-BE49-F238E27FC236}">
                  <a16:creationId xmlns:a16="http://schemas.microsoft.com/office/drawing/2014/main" id="{49CE3515-BDDB-96C8-EF34-1A29E53D17EF}"/>
                </a:ext>
              </a:extLst>
            </p:cNvPr>
            <p:cNvSpPr/>
            <p:nvPr/>
          </p:nvSpPr>
          <p:spPr>
            <a:xfrm>
              <a:off x="3349690" y="2136710"/>
              <a:ext cx="727788" cy="3545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entury Gothic" panose="020F0302020204030204"/>
              </a:endParaRPr>
            </a:p>
          </p:txBody>
        </p:sp>
        <p:sp>
          <p:nvSpPr>
            <p:cNvPr id="7" name="Oval 6">
              <a:extLst>
                <a:ext uri="{FF2B5EF4-FFF2-40B4-BE49-F238E27FC236}">
                  <a16:creationId xmlns:a16="http://schemas.microsoft.com/office/drawing/2014/main" id="{C4F58572-A257-7D9A-B98F-EA8546F02188}"/>
                </a:ext>
              </a:extLst>
            </p:cNvPr>
            <p:cNvSpPr/>
            <p:nvPr/>
          </p:nvSpPr>
          <p:spPr>
            <a:xfrm>
              <a:off x="3778899" y="2425959"/>
              <a:ext cx="516820" cy="41987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entury Gothic" panose="020F0302020204030204"/>
              </a:endParaRPr>
            </a:p>
          </p:txBody>
        </p:sp>
      </p:grpSp>
      <p:sp>
        <p:nvSpPr>
          <p:cNvPr id="9" name="Rectangle 8">
            <a:extLst>
              <a:ext uri="{FF2B5EF4-FFF2-40B4-BE49-F238E27FC236}">
                <a16:creationId xmlns:a16="http://schemas.microsoft.com/office/drawing/2014/main" id="{99C869EC-D577-46F3-0288-48372E6ED123}"/>
              </a:ext>
            </a:extLst>
          </p:cNvPr>
          <p:cNvSpPr/>
          <p:nvPr/>
        </p:nvSpPr>
        <p:spPr>
          <a:xfrm>
            <a:off x="1617306" y="410547"/>
            <a:ext cx="3415004" cy="14259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GB" b="1" dirty="0">
                <a:ln w="13462">
                  <a:solidFill>
                    <a:srgbClr val="F12DAB"/>
                  </a:solidFill>
                  <a:prstDash val="solid"/>
                </a:ln>
                <a:solidFill>
                  <a:srgbClr val="F12DAB"/>
                </a:solidFill>
                <a:effectLst>
                  <a:outerShdw dist="38100" dir="2700000" algn="bl" rotWithShape="0">
                    <a:srgbClr val="4472C4"/>
                  </a:outerShdw>
                </a:effectLst>
                <a:latin typeface="Century Gothic" panose="020F0302020204030204"/>
              </a:rPr>
              <a:t>At Beaumanor they will have a digital detox</a:t>
            </a:r>
          </a:p>
        </p:txBody>
      </p:sp>
    </p:spTree>
    <p:extLst>
      <p:ext uri="{BB962C8B-B14F-4D97-AF65-F5344CB8AC3E}">
        <p14:creationId xmlns:p14="http://schemas.microsoft.com/office/powerpoint/2010/main" val="2706410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a:themeElements>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Custom 3">
      <a:dk1>
        <a:sysClr val="windowText" lastClr="000000"/>
      </a:dk1>
      <a:lt1>
        <a:sysClr val="window" lastClr="FFFFFF"/>
      </a:lt1>
      <a:dk2>
        <a:srgbClr val="44546A"/>
      </a:dk2>
      <a:lt2>
        <a:srgbClr val="E7E6E6"/>
      </a:lt2>
      <a:accent1>
        <a:srgbClr val="5B9BD5"/>
      </a:accent1>
      <a:accent2>
        <a:srgbClr val="F12DAB"/>
      </a:accent2>
      <a:accent3>
        <a:srgbClr val="85E862"/>
      </a:accent3>
      <a:accent4>
        <a:srgbClr val="75707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2" id="{67E48F9D-21B7-4AE8-953B-00B5559E5412}" vid="{EF78CBA0-A027-479A-B07F-3C10B3A247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DF665705FAB24C896FEF7EDA5CB0E5" ma:contentTypeVersion="24" ma:contentTypeDescription="Create a new document." ma:contentTypeScope="" ma:versionID="c43641fe68a180a5b83d7f3344b46b9e">
  <xsd:schema xmlns:xsd="http://www.w3.org/2001/XMLSchema" xmlns:xs="http://www.w3.org/2001/XMLSchema" xmlns:p="http://schemas.microsoft.com/office/2006/metadata/properties" xmlns:ns2="0d9d54a3-b22a-4760-8596-44b91e0a66ba" xmlns:ns3="13c2c149-e794-4bd7-b782-c9fdb317fb70" targetNamespace="http://schemas.microsoft.com/office/2006/metadata/properties" ma:root="true" ma:fieldsID="5ab8ee59b93f61e2f22574b89621fae7" ns2:_="" ns3:_="">
    <xsd:import namespace="0d9d54a3-b22a-4760-8596-44b91e0a66ba"/>
    <xsd:import namespace="13c2c149-e794-4bd7-b782-c9fdb317fb70"/>
    <xsd:element name="properties">
      <xsd:complexType>
        <xsd:sequence>
          <xsd:element name="documentManagement">
            <xsd:complexType>
              <xsd:all>
                <xsd:element ref="ns2:PersonalIdentificationData" minOccurs="0"/>
                <xsd:element ref="ns2:KS"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d54a3-b22a-4760-8596-44b91e0a66ba" elementFormDefault="qualified">
    <xsd:import namespace="http://schemas.microsoft.com/office/2006/documentManagement/types"/>
    <xsd:import namespace="http://schemas.microsoft.com/office/infopath/2007/PartnerControls"/>
    <xsd:element name="PersonalIdentificationData" ma:index="8" nillable="true" ma:displayName="Personal Identification Data" ma:default="" ma:internalName="PersonalIdentificationData">
      <xsd:simpleType>
        <xsd:restriction base="dms:Choice">
          <xsd:enumeration value="No"/>
          <xsd:enumeration value="Yes"/>
        </xsd:restriction>
      </xsd:simpleType>
    </xsd:element>
    <xsd:element name="KS" ma:index="9" nillable="true" ma:displayName="Key Stage" ma:default="" ma:internalName="KS">
      <xsd:simpleType>
        <xsd:restriction base="dms:Choice">
          <xsd:enumeration value="Foundation"/>
          <xsd:enumeration value="KS1"/>
          <xsd:enumeration value="KS2"/>
          <xsd:enumeration value="KS3"/>
          <xsd:enumeration value="KS4"/>
          <xsd:enumeration value="KS5"/>
        </xsd:restriction>
      </xsd:simpleType>
    </xsd:element>
    <xsd:element name="Year" ma:index="10" nillable="true" ma:displayName="Year" ma:default="" ma:internalName="Year">
      <xsd:simpleType>
        <xsd:restriction base="dms:Choice">
          <xsd:enumeration value="R"/>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restriction>
      </xsd:simpleType>
    </xsd:element>
    <xsd:element name="Lesson" ma:index="11" nillable="true" ma:displayName="Lesson" ma:default="" ma:internalName="Lesson">
      <xsd:simpleType>
        <xsd:restriction base="dms:Text"/>
      </xsd:simpleType>
    </xsd:element>
    <xsd:element name="CustomTags" ma:index="12" nillable="true" ma:displayName="Custom Tags" ma:default="" ma:internalName="CustomTags">
      <xsd:simpleType>
        <xsd:restriction base="dms:Text"/>
      </xsd:simpleType>
    </xsd:element>
    <xsd:element name="CurriculumSubject" ma:index="13" nillable="true" ma:displayName="Curriculum Subject" ma:default="Pastoral" ma:internalName="CurriculumSubject">
      <xsd:simpleType>
        <xsd:restriction base="dms:Text"/>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0566befc-34c2-4e88-9a6e-bfec14b99d10}" ma:internalName="TaxCatchAll" ma:showField="CatchAllData" ma:web="0d9d54a3-b22a-4760-8596-44b91e0a66b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c2c149-e794-4bd7-b782-c9fdb317fb70"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755c0e60-3cfb-4199-92cf-3a58c40b78d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Year xmlns="0d9d54a3-b22a-4760-8596-44b91e0a66ba" xsi:nil="true"/>
    <Lesson xmlns="0d9d54a3-b22a-4760-8596-44b91e0a66ba" xsi:nil="true"/>
    <KS xmlns="0d9d54a3-b22a-4760-8596-44b91e0a66ba" xsi:nil="true"/>
    <CustomTags xmlns="0d9d54a3-b22a-4760-8596-44b91e0a66ba" xsi:nil="true"/>
    <CurriculumSubject xmlns="0d9d54a3-b22a-4760-8596-44b91e0a66ba">Pastoral</CurriculumSubject>
    <TaxCatchAll xmlns="0d9d54a3-b22a-4760-8596-44b91e0a66ba" xsi:nil="true"/>
    <PersonalIdentificationData xmlns="0d9d54a3-b22a-4760-8596-44b91e0a66ba" xsi:nil="true"/>
    <lcf76f155ced4ddcb4097134ff3c332f xmlns="13c2c149-e794-4bd7-b782-c9fdb317fb7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070F4D0-C613-4569-8D02-12AF75611ECF}">
  <ds:schemaRefs>
    <ds:schemaRef ds:uri="http://schemas.microsoft.com/sharepoint/v3/contenttype/forms"/>
  </ds:schemaRefs>
</ds:datastoreItem>
</file>

<file path=customXml/itemProps2.xml><?xml version="1.0" encoding="utf-8"?>
<ds:datastoreItem xmlns:ds="http://schemas.openxmlformats.org/officeDocument/2006/customXml" ds:itemID="{D1F5B20F-D054-4844-B8DE-5062369897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d54a3-b22a-4760-8596-44b91e0a66ba"/>
    <ds:schemaRef ds:uri="13c2c149-e794-4bd7-b782-c9fdb317fb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923D2B-09F3-4C35-8EFB-41B248704972}">
  <ds:schemaRefs>
    <ds:schemaRef ds:uri="0d9d54a3-b22a-4760-8596-44b91e0a66ba"/>
    <ds:schemaRef ds:uri="http://purl.org/dc/terms/"/>
    <ds:schemaRef ds:uri="http://schemas.microsoft.com/office/2006/documentManagement/types"/>
    <ds:schemaRef ds:uri="http://purl.org/dc/elements/1.1/"/>
    <ds:schemaRef ds:uri="13c2c149-e794-4bd7-b782-c9fdb317fb70"/>
    <ds:schemaRef ds:uri="http://schemas.microsoft.com/office/infopath/2007/PartnerControls"/>
    <ds:schemaRef ds:uri="http://schemas.openxmlformats.org/package/2006/metadata/core-properties"/>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19680</TotalTime>
  <Words>2841</Words>
  <Application>Microsoft Office PowerPoint</Application>
  <PresentationFormat>Widescreen</PresentationFormat>
  <Paragraphs>374</Paragraphs>
  <Slides>39</Slides>
  <Notes>19</Notes>
  <HiddenSlides>0</HiddenSlides>
  <MMClips>1</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39</vt:i4>
      </vt:variant>
    </vt:vector>
  </HeadingPairs>
  <TitlesOfParts>
    <vt:vector size="52" baseType="lpstr">
      <vt:lpstr>Abadi</vt:lpstr>
      <vt:lpstr>Aharoni</vt:lpstr>
      <vt:lpstr>Arial</vt:lpstr>
      <vt:lpstr>Calibri</vt:lpstr>
      <vt:lpstr>Calibri Light</vt:lpstr>
      <vt:lpstr>Century Gothic</vt:lpstr>
      <vt:lpstr>GDS Transport</vt:lpstr>
      <vt:lpstr>LCCLogo</vt:lpstr>
      <vt:lpstr>Maiandra GD</vt:lpstr>
      <vt:lpstr>Times New Roman</vt:lpstr>
      <vt:lpstr>Office Theme</vt:lpstr>
      <vt:lpstr>1_blank</vt:lpstr>
      <vt:lpstr>1_Office Theme</vt:lpstr>
      <vt:lpstr>Beaumanor 2025 </vt:lpstr>
      <vt:lpstr>E-safety in year 7</vt:lpstr>
      <vt:lpstr>Reminders of the age restrictions</vt:lpstr>
      <vt:lpstr>PowerPoint Presentation</vt:lpstr>
      <vt:lpstr>How to report incidents outside of school- Report Harmful Content - We Help You Remove Content</vt:lpstr>
      <vt:lpstr>What you can report</vt:lpstr>
      <vt:lpstr>What platforms they work with</vt:lpstr>
      <vt:lpstr>To report in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Nightline </vt:lpstr>
      <vt:lpstr>PowerPoint Presentation</vt:lpstr>
      <vt:lpstr>PowerPoint Presentation</vt:lpstr>
      <vt:lpstr>PowerPoint Presentation</vt:lpstr>
      <vt:lpstr> FAQs</vt:lpstr>
      <vt:lpstr>Q. Do I have to camp in a tent?</vt:lpstr>
      <vt:lpstr>Q. If camping, who do I camp with? </vt:lpstr>
      <vt:lpstr>No phones at Beaumanor</vt:lpstr>
      <vt:lpstr>Q What will happen on Monday?</vt:lpstr>
      <vt:lpstr>Accommodation</vt:lpstr>
      <vt:lpstr>Tents </vt:lpstr>
      <vt:lpstr>What are Meals Times Like? </vt:lpstr>
      <vt:lpstr>Packing and Kit </vt:lpstr>
      <vt:lpstr>Residential Kit</vt:lpstr>
      <vt:lpstr>Kit for Activities</vt:lpstr>
      <vt:lpstr>What does a typical day look like?</vt:lpstr>
      <vt:lpstr>What does a typical day look like?</vt:lpstr>
      <vt:lpstr>PowerPoint Presentation</vt:lpstr>
      <vt:lpstr>Illness Prior to the Trip</vt:lpstr>
      <vt:lpstr>Thank you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Beaumanor 2022</dc:title>
  <dc:creator>Abigail Cotton</dc:creator>
  <cp:lastModifiedBy>Jane Clarke</cp:lastModifiedBy>
  <cp:revision>16</cp:revision>
  <cp:lastPrinted>2023-06-20T13:25:15Z</cp:lastPrinted>
  <dcterms:created xsi:type="dcterms:W3CDTF">2022-06-24T13:34:07Z</dcterms:created>
  <dcterms:modified xsi:type="dcterms:W3CDTF">2025-02-07T08:52:59Z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0x010100CA32370A4EFE0E44BCD162B32C5217EF</vt:lpwstr>
  </property>
  <property fmtid="{D5CDD505-2E9C-101B-9397-08002B2CF9AE}" pid="3" name="MediaServiceImageTags">
    <vt:lpwstr/>
  </property>
</Properties>
</file>